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sldIdLst>
    <p:sldId id="570" r:id="rId2"/>
    <p:sldId id="561" r:id="rId3"/>
    <p:sldId id="568" r:id="rId4"/>
    <p:sldId id="567" r:id="rId5"/>
    <p:sldId id="569" r:id="rId6"/>
    <p:sldId id="571" r:id="rId7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0033CC"/>
    <a:srgbClr val="0000CC"/>
    <a:srgbClr val="4A713F"/>
    <a:srgbClr val="629654"/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88" autoAdjust="0"/>
    <p:restoredTop sz="94660"/>
  </p:normalViewPr>
  <p:slideViewPr>
    <p:cSldViewPr>
      <p:cViewPr>
        <p:scale>
          <a:sx n="100" d="100"/>
          <a:sy n="100" d="100"/>
        </p:scale>
        <p:origin x="-259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63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65FF49F-04B3-402D-B4CC-FB121DD997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 3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743200" y="427038"/>
            <a:ext cx="6399213" cy="1524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752600"/>
            <a:ext cx="4572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212F-C5F3-4322-A6C4-3DFDB0CB4F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809DF-8D64-44A0-8E1A-8DF08897E9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96F8A-F860-426A-8056-BF3526312B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C3113-43E6-478C-834F-2C2DB1B33D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28BE3-2711-4826-9711-BD0D89C3E0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663FC-7BEF-4811-9852-DA64DB0E48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9F548-DDDF-45C1-9DD4-FE8343240B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2BA0C-DEC3-4C9D-857D-6B0959E990C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D33E0-F1BB-4A3D-8724-0D3DD35961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71A12-B8CE-4E19-ABF0-92F241A7F4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1B5DE-793C-46E5-9740-4FE6393E1FD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rc 1026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65541" name="Rectangle 10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5542" name="Rectangle 10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5543" name="Rectangle 103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fld id="{DA088792-1506-4B9D-98B1-0EC0B4BD07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15" r:id="rId2"/>
    <p:sldLayoutId id="2147484116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</p:sldLayoutIdLst>
  <p:transition>
    <p:zoom/>
  </p:transition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omicsgroup.org/journals/development-of-a-pointbased-method-for-map-validation-and-confidenceinterval-estimation-a-case-study-of-burned-areas-in-amazonia-2469-4134-1000193.php?aid=87580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library.wiley.com/doi/10.1002/2014GB005008/ful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58888" y="0"/>
            <a:ext cx="6841504" cy="6264275"/>
            <a:chOff x="1259632" y="215677"/>
            <a:chExt cx="6841504" cy="6264275"/>
          </a:xfrm>
        </p:grpSpPr>
        <p:pic>
          <p:nvPicPr>
            <p:cNvPr id="5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59632" y="1196752"/>
              <a:ext cx="6570662" cy="528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1620416" y="215677"/>
              <a:ext cx="6480720" cy="115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ctr">
                <a:spcAft>
                  <a:spcPts val="1000"/>
                </a:spcAft>
              </a:pPr>
              <a:r>
                <a:rPr lang="pt-BR" sz="26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PROJETO PANAMAZÔNIA II</a:t>
              </a:r>
            </a:p>
            <a:p>
              <a:pPr algn="ctr">
                <a:spcAft>
                  <a:spcPts val="1000"/>
                </a:spcAft>
              </a:pPr>
              <a:r>
                <a:rPr lang="pt-BR" sz="2400" b="1" dirty="0" smtClean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América </a:t>
              </a:r>
              <a:r>
                <a:rPr lang="pt-BR" sz="24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do Sul</a:t>
              </a:r>
              <a:endParaRPr lang="en-US" sz="24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7" name="Retângulo 6"/>
          <p:cNvSpPr/>
          <p:nvPr/>
        </p:nvSpPr>
        <p:spPr>
          <a:xfrm>
            <a:off x="1475656" y="3501008"/>
            <a:ext cx="616378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MONITORAMENTO DOS BIOMAS FLORESTA, CERRADO, CHACO </a:t>
            </a:r>
          </a:p>
          <a:p>
            <a:pPr algn="ctr"/>
            <a:endParaRPr lang="pt-B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MAPEAMENTO DAS CICATRIZES DAS ÁREAS QUEIMADAS</a:t>
            </a:r>
          </a:p>
          <a:p>
            <a:pPr algn="ctr"/>
            <a:endParaRPr lang="pt-B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MAPEAMENTO DA DRENAGEM  DA  AMÉRICA  DO  SUL</a:t>
            </a:r>
          </a:p>
          <a:p>
            <a:pPr algn="ctr"/>
            <a:r>
              <a:rPr lang="pt-B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</a:p>
          <a:p>
            <a:pPr algn="ctr"/>
            <a:r>
              <a:rPr lang="pt-B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MAPEAMENTO DA IDADE DAS REBROTAS</a:t>
            </a:r>
          </a:p>
          <a:p>
            <a:pPr algn="ctr"/>
            <a:endParaRPr lang="pt-BR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PROCEDIMENTO DE VALIDAÇÃO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58888" y="0"/>
            <a:ext cx="6841504" cy="6264275"/>
            <a:chOff x="1259632" y="215677"/>
            <a:chExt cx="6841504" cy="6264275"/>
          </a:xfrm>
        </p:grpSpPr>
        <p:pic>
          <p:nvPicPr>
            <p:cNvPr id="5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59632" y="1196752"/>
              <a:ext cx="6570662" cy="528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1620416" y="215677"/>
              <a:ext cx="6480720" cy="115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ctr">
                <a:spcAft>
                  <a:spcPts val="1000"/>
                </a:spcAft>
              </a:pPr>
              <a:r>
                <a:rPr lang="pt-BR" sz="26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PROJETO PANAMAZÔNIA II</a:t>
              </a:r>
            </a:p>
            <a:p>
              <a:pPr algn="ctr">
                <a:spcAft>
                  <a:spcPts val="1000"/>
                </a:spcAft>
              </a:pPr>
              <a:r>
                <a:rPr lang="pt-BR" sz="2400" b="1" dirty="0" smtClean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América </a:t>
              </a:r>
              <a:r>
                <a:rPr lang="pt-BR" sz="24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do Sul</a:t>
              </a:r>
              <a:endParaRPr lang="en-US" sz="24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7" name="Retângulo 6"/>
          <p:cNvSpPr/>
          <p:nvPr/>
        </p:nvSpPr>
        <p:spPr>
          <a:xfrm>
            <a:off x="1475656" y="4211796"/>
            <a:ext cx="61637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PROCEDIMENTO  DE VALIDAÇÃO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548680"/>
            <a:ext cx="89644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ANDERSON, L. O.;  CHEEK, D.; ARAGÃO, L. E. O. C.; ANDERE, L.; DUARTE, B.; SALAZAR, N.; LIMA, A.; DUARTE, V.; ARAI, E. 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Development of a Point-based Method for Map Validation and Confidence Interval Estimation: A Case Study of Burned Areas in Amazonia.</a:t>
            </a:r>
          </a:p>
          <a:p>
            <a:r>
              <a:rPr lang="en-US" sz="1400" b="1" i="1" dirty="0" smtClean="0">
                <a:solidFill>
                  <a:srgbClr val="000000"/>
                </a:solidFill>
              </a:rPr>
              <a:t>Journal of Remote Sensing &amp; GIS</a:t>
            </a:r>
            <a:r>
              <a:rPr lang="en-US" sz="1400" dirty="0" smtClean="0">
                <a:solidFill>
                  <a:srgbClr val="000000"/>
                </a:solidFill>
              </a:rPr>
              <a:t>, 6:1, 2017. DOI: 10.4172/2469-4134.1000193.</a:t>
            </a: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pt-BR" sz="1400" dirty="0" smtClean="0">
                <a:solidFill>
                  <a:srgbClr val="0000FF"/>
                </a:solidFill>
                <a:hlinkClick r:id="rId2"/>
              </a:rPr>
              <a:t>https://www.omicsgroup.org/journals/development-of-a-pointbased-method-for-map-validation-and-confidenceinterval-estimation-a-case-study-of-burned-areas-in-amazonia-2469-4134-1000193.php?aid=87580</a:t>
            </a:r>
            <a:endParaRPr lang="pt-BR" sz="1400" dirty="0">
              <a:solidFill>
                <a:srgbClr val="0000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409825"/>
            <a:ext cx="7038975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pic>
        <p:nvPicPr>
          <p:cNvPr id="3" name="Imagem 2" descr="VALIDAÇÃO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02595"/>
            <a:ext cx="9144000" cy="3852809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Validacao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99905"/>
            <a:ext cx="9144000" cy="3858189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546" y="1051488"/>
            <a:ext cx="8172908" cy="2880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-16" y="6453336"/>
            <a:ext cx="6892925" cy="4131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54702" rIns="90000" bIns="45000"/>
          <a:lstStyle>
            <a:defPPr>
              <a:defRPr lang="en-GB"/>
            </a:defPPr>
            <a:lvl1pPr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1100" b="1" dirty="0" smtClean="0">
                <a:solidFill>
                  <a:srgbClr val="000000"/>
                </a:solidFill>
              </a:rPr>
              <a:t>Anderson et al., 2015 - Global </a:t>
            </a:r>
            <a:r>
              <a:rPr lang="en-GB" sz="1100" b="1" dirty="0">
                <a:solidFill>
                  <a:srgbClr val="000000"/>
                </a:solidFill>
              </a:rPr>
              <a:t>Biogeochemical Cycles</a:t>
            </a:r>
            <a:r>
              <a:rPr lang="en-GB" sz="1100" dirty="0">
                <a:solidFill>
                  <a:srgbClr val="000000"/>
                </a:solidFill>
              </a:rPr>
              <a:t/>
            </a:r>
            <a:br>
              <a:rPr lang="en-GB" sz="1100" dirty="0">
                <a:solidFill>
                  <a:srgbClr val="000000"/>
                </a:solidFill>
              </a:rPr>
            </a:br>
            <a:r>
              <a:rPr lang="en-GB" sz="1100" dirty="0" smtClean="0">
                <a:solidFill>
                  <a:srgbClr val="000000"/>
                </a:solidFill>
              </a:rPr>
              <a:t>DOI</a:t>
            </a:r>
            <a:r>
              <a:rPr lang="en-GB" sz="1100" dirty="0">
                <a:solidFill>
                  <a:srgbClr val="000000"/>
                </a:solidFill>
              </a:rPr>
              <a:t>: </a:t>
            </a:r>
            <a:r>
              <a:rPr lang="en-GB" sz="1100" dirty="0" smtClean="0">
                <a:solidFill>
                  <a:srgbClr val="000000"/>
                </a:solidFill>
              </a:rPr>
              <a:t>10.1002/2014GB005008</a:t>
            </a:r>
            <a:endParaRPr lang="en-GB" sz="1100" dirty="0">
              <a:solidFill>
                <a:srgbClr val="000000"/>
              </a:solidFill>
              <a:hlinkClick r:id="rId3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4449955"/>
            <a:ext cx="3246863" cy="231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18706" y="719066"/>
            <a:ext cx="3075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chemeClr val="bg2"/>
                </a:solidFill>
              </a:rPr>
              <a:t>Mapa de cobertura da Terra - 2010</a:t>
            </a:r>
            <a:endParaRPr lang="en-GB" sz="1600" dirty="0">
              <a:solidFill>
                <a:schemeClr val="bg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9992" y="709774"/>
            <a:ext cx="4438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chemeClr val="bg2"/>
                </a:solidFill>
              </a:rPr>
              <a:t>Mapa de cicatrizes de área queimada durante 2010</a:t>
            </a:r>
            <a:endParaRPr lang="en-GB" sz="1600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6729" y="3933056"/>
            <a:ext cx="3600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/>
                </a:solidFill>
              </a:rPr>
              <a:t>Pontos amostrais de validação do mapa de cicatrizes de área queimada </a:t>
            </a:r>
            <a:endParaRPr lang="en-GB" sz="1600" dirty="0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97" y="188640"/>
            <a:ext cx="9108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solidFill>
                  <a:schemeClr val="bg2"/>
                </a:solidFill>
              </a:rPr>
              <a:t>Estimativas de área queimada e emissões de carbono durante a seca de 2010</a:t>
            </a:r>
            <a:endParaRPr lang="en-GB" sz="2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946798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érico (padrão)">
  <a:themeElements>
    <a:clrScheme name="Personalizada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0070C0"/>
      </a:hlink>
      <a:folHlink>
        <a:srgbClr val="FF0000"/>
      </a:folHlink>
    </a:clrScheme>
    <a:fontScheme name="Genérico (padrão)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enérico (padrão)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érico (padrão)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érico (padrão)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Office\Modelos\Apresentações\Genérico (padrão).pot</Template>
  <TotalTime>38155</TotalTime>
  <Words>177</Words>
  <Application>Microsoft Office PowerPoint</Application>
  <PresentationFormat>Apresentação na tela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Genérico (padrão)</vt:lpstr>
      <vt:lpstr>Slide 1</vt:lpstr>
      <vt:lpstr>Slide 2</vt:lpstr>
      <vt:lpstr>Slide 3</vt:lpstr>
      <vt:lpstr>Slide 4</vt:lpstr>
      <vt:lpstr>Slide 5</vt:lpstr>
      <vt:lpstr>Slide 6</vt:lpstr>
    </vt:vector>
  </TitlesOfParts>
  <Company>INPE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Valdete Duarte</dc:creator>
  <cp:lastModifiedBy>valdete</cp:lastModifiedBy>
  <cp:revision>620</cp:revision>
  <dcterms:created xsi:type="dcterms:W3CDTF">2000-05-19T12:09:41Z</dcterms:created>
  <dcterms:modified xsi:type="dcterms:W3CDTF">2017-11-17T12:31:19Z</dcterms:modified>
</cp:coreProperties>
</file>