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7"/>
  </p:notesMasterIdLst>
  <p:sldIdLst>
    <p:sldId id="602" r:id="rId2"/>
    <p:sldId id="318" r:id="rId3"/>
    <p:sldId id="515" r:id="rId4"/>
    <p:sldId id="263" r:id="rId5"/>
    <p:sldId id="434" r:id="rId6"/>
    <p:sldId id="415" r:id="rId7"/>
    <p:sldId id="634" r:id="rId8"/>
    <p:sldId id="429" r:id="rId9"/>
    <p:sldId id="631" r:id="rId10"/>
    <p:sldId id="646" r:id="rId11"/>
    <p:sldId id="638" r:id="rId12"/>
    <p:sldId id="639" r:id="rId13"/>
    <p:sldId id="633" r:id="rId14"/>
    <p:sldId id="632" r:id="rId15"/>
    <p:sldId id="564" r:id="rId16"/>
    <p:sldId id="565" r:id="rId17"/>
    <p:sldId id="417" r:id="rId18"/>
    <p:sldId id="258" r:id="rId19"/>
    <p:sldId id="320" r:id="rId20"/>
    <p:sldId id="321" r:id="rId21"/>
    <p:sldId id="330" r:id="rId22"/>
    <p:sldId id="651" r:id="rId23"/>
    <p:sldId id="566" r:id="rId24"/>
    <p:sldId id="555" r:id="rId25"/>
    <p:sldId id="556" r:id="rId26"/>
    <p:sldId id="420" r:id="rId27"/>
    <p:sldId id="476" r:id="rId28"/>
    <p:sldId id="477" r:id="rId29"/>
    <p:sldId id="567" r:id="rId30"/>
    <p:sldId id="640" r:id="rId31"/>
    <p:sldId id="642" r:id="rId32"/>
    <p:sldId id="641" r:id="rId33"/>
    <p:sldId id="635" r:id="rId34"/>
    <p:sldId id="650" r:id="rId35"/>
    <p:sldId id="643" r:id="rId36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000000"/>
    <a:srgbClr val="0000CC"/>
    <a:srgbClr val="4A713F"/>
    <a:srgbClr val="629654"/>
    <a:srgbClr val="FFFF99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3288" autoAdjust="0"/>
    <p:restoredTop sz="94660"/>
  </p:normalViewPr>
  <p:slideViewPr>
    <p:cSldViewPr>
      <p:cViewPr>
        <p:scale>
          <a:sx n="100" d="100"/>
          <a:sy n="100" d="100"/>
        </p:scale>
        <p:origin x="-2592" y="-2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26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165FF49F-04B3-402D-B4CC-FB121DD997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9203DD-1111-44DA-868F-76B364D1A7BC}" type="slidenum">
              <a:rPr lang="pt-BR" smtClean="0"/>
              <a:pPr/>
              <a:t>4</a:t>
            </a:fld>
            <a:endParaRPr lang="pt-BR" smtClean="0"/>
          </a:p>
        </p:txBody>
      </p:sp>
      <p:sp>
        <p:nvSpPr>
          <p:cNvPr id="22733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BC4902-5AA6-477F-9EAC-A486532FD66F}" type="slidenum">
              <a:rPr lang="pt-BR" smtClean="0"/>
              <a:pPr/>
              <a:t>6</a:t>
            </a:fld>
            <a:endParaRPr lang="pt-BR" smtClean="0"/>
          </a:p>
        </p:txBody>
      </p:sp>
      <p:sp>
        <p:nvSpPr>
          <p:cNvPr id="22835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FF49F-04B3-402D-B4CC-FB121DD997AB}" type="slidenum">
              <a:rPr lang="pt-BR" smtClean="0"/>
              <a:pPr>
                <a:defRPr/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5FF49F-04B3-402D-B4CC-FB121DD997AB}" type="slidenum">
              <a:rPr lang="pt-BR" smtClean="0"/>
              <a:pPr>
                <a:defRPr/>
              </a:pPr>
              <a:t>31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c 3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743200" y="427038"/>
            <a:ext cx="6399213" cy="1524000"/>
          </a:xfrm>
        </p:spPr>
        <p:txBody>
          <a:bodyPr anchor="b"/>
          <a:lstStyle>
            <a:lvl1pPr>
              <a:lnSpc>
                <a:spcPct val="80000"/>
              </a:lnSpc>
              <a:defRPr sz="66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191000" y="1752600"/>
            <a:ext cx="4572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4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9212F-C5F3-4322-A6C4-3DFDB0CB4F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809DF-8D64-44A0-8E1A-8DF08897E9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609600"/>
            <a:ext cx="15240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2819400" y="609600"/>
            <a:ext cx="44196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96F8A-F860-426A-8056-BF3526312B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C3113-43E6-478C-834F-2C2DB1B33D0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28BE3-2711-4826-9711-BD0D89C3E0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8194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943600" y="1981200"/>
            <a:ext cx="2971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663FC-7BEF-4811-9852-DA64DB0E48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9F548-DDDF-45C1-9DD4-FE8343240BD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2BA0C-DEC3-4C9D-857D-6B0959E990C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D33E0-F1BB-4A3D-8724-0D3DD35961F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71A12-B8CE-4E19-ABF0-92F241A7F40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1B5DE-793C-46E5-9740-4FE6393E1FD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Arc 1026"/>
          <p:cNvSpPr>
            <a:spLocks/>
          </p:cNvSpPr>
          <p:nvPr/>
        </p:nvSpPr>
        <p:spPr bwMode="auto">
          <a:xfrm>
            <a:off x="0" y="842963"/>
            <a:ext cx="2895600" cy="601821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171" name="Rectangle 1027"/>
          <p:cNvSpPr>
            <a:spLocks noGrp="1" noChangeArrowheads="1"/>
          </p:cNvSpPr>
          <p:nvPr>
            <p:ph type="title"/>
          </p:nvPr>
        </p:nvSpPr>
        <p:spPr bwMode="auto">
          <a:xfrm>
            <a:off x="2819400" y="609600"/>
            <a:ext cx="6096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7172" name="Rectangle 102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19400" y="1981200"/>
            <a:ext cx="6096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65541" name="Rectangle 102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2" name="Rectangle 103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5543" name="Rectangle 103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hlink"/>
                </a:solidFill>
                <a:latin typeface="+mn-lt"/>
              </a:defRPr>
            </a:lvl1pPr>
          </a:lstStyle>
          <a:p>
            <a:pPr>
              <a:defRPr/>
            </a:pPr>
            <a:fld id="{DA088792-1506-4B9D-98B1-0EC0B4BD075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5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ransition>
    <p:zoom/>
  </p:transition>
  <p:txStyles>
    <p:titleStyle>
      <a:lvl1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2pPr>
      <a:lvl3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3pPr>
      <a:lvl4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4pPr>
      <a:lvl5pPr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5pPr>
      <a:lvl6pPr marL="4572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6pPr>
      <a:lvl7pPr marL="9144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7pPr>
      <a:lvl8pPr marL="13716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8pPr>
      <a:lvl9pPr marL="1828800" algn="l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chemeClr val="tx2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u"/>
        <a:defRPr kumimoji="1"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/>
        <a:buChar char="F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doi/10.1002/2014GB005008/full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323528" y="0"/>
          <a:ext cx="8602662" cy="6858000"/>
        </p:xfrm>
        <a:graphic>
          <a:graphicData uri="http://schemas.openxmlformats.org/presentationml/2006/ole">
            <p:oleObj spid="_x0000_s139266" name="Photo Editor Photo" r:id="rId3" imgW="5923810" imgH="4723810" progId="">
              <p:embed/>
            </p:oleObj>
          </a:graphicData>
        </a:graphic>
      </p:graphicFrame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395536" y="2824163"/>
            <a:ext cx="8496944" cy="877163"/>
          </a:xfrm>
          <a:prstGeom prst="rect">
            <a:avLst/>
          </a:prstGeom>
          <a:solidFill>
            <a:srgbClr val="000080">
              <a:alpha val="50980"/>
            </a:srgbClr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Arial Black" pitchFamily="34" charset="0"/>
              </a:rPr>
              <a:t>MONITORAMENTO GLOBAL </a:t>
            </a:r>
            <a:r>
              <a:rPr lang="pt-BR" sz="1200" dirty="0" smtClean="0">
                <a:solidFill>
                  <a:schemeClr val="bg1"/>
                </a:solidFill>
                <a:latin typeface="Arial Black" pitchFamily="34" charset="0"/>
              </a:rPr>
              <a:t>DA </a:t>
            </a:r>
            <a:r>
              <a:rPr lang="pt-BR" sz="1200" dirty="0">
                <a:solidFill>
                  <a:schemeClr val="bg1"/>
                </a:solidFill>
                <a:latin typeface="Arial Black" pitchFamily="34" charset="0"/>
              </a:rPr>
              <a:t>FLORESTA TROPICAL </a:t>
            </a:r>
            <a:r>
              <a:rPr lang="pt-BR" sz="12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pt-BR" sz="1200" dirty="0">
                <a:solidFill>
                  <a:schemeClr val="bg1"/>
                </a:solidFill>
                <a:latin typeface="Arial Black" pitchFamily="34" charset="0"/>
              </a:rPr>
              <a:t>DA AMÉRICA DO SUL, </a:t>
            </a:r>
          </a:p>
          <a:p>
            <a:pPr algn="ctr">
              <a:lnSpc>
                <a:spcPct val="150000"/>
              </a:lnSpc>
            </a:pPr>
            <a:r>
              <a:rPr lang="pt-BR" sz="1200" dirty="0">
                <a:solidFill>
                  <a:schemeClr val="bg1"/>
                </a:solidFill>
                <a:latin typeface="Arial Black" pitchFamily="34" charset="0"/>
              </a:rPr>
              <a:t>UTILIZANDO AS IMAGENS  </a:t>
            </a:r>
            <a:r>
              <a:rPr lang="pt-BR" sz="1400" dirty="0">
                <a:solidFill>
                  <a:schemeClr val="bg1"/>
                </a:solidFill>
                <a:latin typeface="Arial Black" pitchFamily="34" charset="0"/>
              </a:rPr>
              <a:t>MODIS</a:t>
            </a:r>
          </a:p>
          <a:p>
            <a:pPr algn="ctr"/>
            <a:r>
              <a:rPr lang="pt-BR" sz="1200" dirty="0">
                <a:solidFill>
                  <a:srgbClr val="FFFF00"/>
                </a:solidFill>
              </a:rPr>
              <a:t>http://www.dsr.inpe.br/panamazon.htm</a:t>
            </a:r>
            <a:endParaRPr lang="pt-BR" sz="12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5405338" y="4329113"/>
            <a:ext cx="1758950" cy="1004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1200" dirty="0">
                <a:solidFill>
                  <a:srgbClr val="FFCC00"/>
                </a:solidFill>
                <a:latin typeface="Arial Black" pitchFamily="34" charset="0"/>
              </a:rPr>
              <a:t>Equipe Técnica:</a:t>
            </a:r>
          </a:p>
          <a:p>
            <a:pPr eaLnBrk="1" hangingPunct="1"/>
            <a:r>
              <a:rPr lang="pt-BR" sz="1200" dirty="0">
                <a:solidFill>
                  <a:schemeClr val="bg1"/>
                </a:solidFill>
                <a:latin typeface="Arial Black" pitchFamily="34" charset="0"/>
              </a:rPr>
              <a:t>V. Duarte; </a:t>
            </a:r>
          </a:p>
          <a:p>
            <a:pPr eaLnBrk="1" hangingPunct="1"/>
            <a:r>
              <a:rPr lang="pt-BR" sz="1200" dirty="0">
                <a:solidFill>
                  <a:schemeClr val="bg1"/>
                </a:solidFill>
                <a:latin typeface="Arial Black" pitchFamily="34" charset="0"/>
              </a:rPr>
              <a:t>Y. E. </a:t>
            </a:r>
            <a:r>
              <a:rPr lang="pt-BR" sz="1200" dirty="0" err="1">
                <a:solidFill>
                  <a:schemeClr val="bg1"/>
                </a:solidFill>
                <a:latin typeface="Arial Black" pitchFamily="34" charset="0"/>
              </a:rPr>
              <a:t>Shimabukuro</a:t>
            </a:r>
            <a:r>
              <a:rPr lang="pt-BR" sz="1200" dirty="0">
                <a:solidFill>
                  <a:schemeClr val="bg1"/>
                </a:solidFill>
                <a:latin typeface="Arial Black" pitchFamily="34" charset="0"/>
              </a:rPr>
              <a:t>;</a:t>
            </a:r>
          </a:p>
          <a:p>
            <a:pPr eaLnBrk="1" hangingPunct="1"/>
            <a:r>
              <a:rPr lang="pt-BR" sz="1200" dirty="0">
                <a:solidFill>
                  <a:schemeClr val="bg1"/>
                </a:solidFill>
                <a:latin typeface="Arial Black" pitchFamily="34" charset="0"/>
              </a:rPr>
              <a:t>R. M. de Freitas; </a:t>
            </a:r>
          </a:p>
          <a:p>
            <a:pPr eaLnBrk="1" hangingPunct="1"/>
            <a:r>
              <a:rPr lang="pt-BR" sz="1200" dirty="0">
                <a:solidFill>
                  <a:schemeClr val="bg1"/>
                </a:solidFill>
                <a:latin typeface="Arial Black" pitchFamily="34" charset="0"/>
              </a:rPr>
              <a:t>E. Arai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5229944" y="5410200"/>
            <a:ext cx="24384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pt-BR" dirty="0">
                <a:solidFill>
                  <a:srgbClr val="FFCC00"/>
                </a:solidFill>
              </a:rPr>
              <a:t>Coordenador do Projeto:</a:t>
            </a:r>
            <a:r>
              <a:rPr lang="pt-BR" dirty="0">
                <a:solidFill>
                  <a:schemeClr val="bg1"/>
                </a:solidFill>
              </a:rPr>
              <a:t>  </a:t>
            </a:r>
          </a:p>
          <a:p>
            <a:r>
              <a:rPr lang="pt-BR" dirty="0">
                <a:solidFill>
                  <a:schemeClr val="bg1"/>
                </a:solidFill>
              </a:rPr>
              <a:t>Paulo R.  Martini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49212" y="1023119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FF00"/>
                </a:solidFill>
              </a:rPr>
              <a:t>HISTÓRICO DO PRODES_DETER_PANAMAZÔNIA</a:t>
            </a:r>
          </a:p>
          <a:p>
            <a:pPr algn="ctr"/>
            <a:r>
              <a:rPr lang="pt-BR" b="1" dirty="0" smtClean="0">
                <a:solidFill>
                  <a:srgbClr val="FFFF00"/>
                </a:solidFill>
              </a:rPr>
              <a:t>Anos de 1978  a  2015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3649"/>
            <a:ext cx="4539555" cy="6794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5076056" y="4869160"/>
            <a:ext cx="3744416" cy="1169551"/>
          </a:xfrm>
          <a:prstGeom prst="rect">
            <a:avLst/>
          </a:prstGeom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pt-BR" sz="1400" dirty="0" smtClean="0">
                <a:solidFill>
                  <a:schemeClr val="bg2"/>
                </a:solidFill>
              </a:rPr>
              <a:t>TARDIN, A. T.; CUNHA, R. P. </a:t>
            </a:r>
            <a:r>
              <a:rPr lang="pt-BR" sz="1400" b="1" dirty="0" err="1" smtClean="0">
                <a:solidFill>
                  <a:schemeClr val="bg2"/>
                </a:solidFill>
              </a:rPr>
              <a:t>Avaliacao</a:t>
            </a:r>
            <a:r>
              <a:rPr lang="pt-BR" sz="1400" b="1" dirty="0" smtClean="0">
                <a:solidFill>
                  <a:schemeClr val="bg2"/>
                </a:solidFill>
              </a:rPr>
              <a:t> da </a:t>
            </a:r>
            <a:r>
              <a:rPr lang="pt-BR" sz="1400" b="1" dirty="0" err="1" smtClean="0">
                <a:solidFill>
                  <a:schemeClr val="bg2"/>
                </a:solidFill>
              </a:rPr>
              <a:t>alteracao</a:t>
            </a:r>
            <a:r>
              <a:rPr lang="pt-BR" sz="1400" b="1" dirty="0" smtClean="0">
                <a:solidFill>
                  <a:schemeClr val="bg2"/>
                </a:solidFill>
              </a:rPr>
              <a:t> da cobertura florestal na </a:t>
            </a:r>
            <a:r>
              <a:rPr lang="pt-BR" sz="1400" b="1" dirty="0" err="1" smtClean="0">
                <a:solidFill>
                  <a:schemeClr val="bg2"/>
                </a:solidFill>
              </a:rPr>
              <a:t>Amazonia</a:t>
            </a:r>
            <a:r>
              <a:rPr lang="pt-BR" sz="1400" b="1" dirty="0" smtClean="0">
                <a:solidFill>
                  <a:schemeClr val="bg2"/>
                </a:solidFill>
              </a:rPr>
              <a:t> Legal utilizando sensoriamento remoto orbital</a:t>
            </a:r>
            <a:r>
              <a:rPr lang="pt-BR" sz="1400" dirty="0" smtClean="0">
                <a:solidFill>
                  <a:schemeClr val="bg2"/>
                </a:solidFill>
              </a:rPr>
              <a:t>. </a:t>
            </a:r>
            <a:r>
              <a:rPr lang="pt-BR" sz="1400" dirty="0" err="1" smtClean="0">
                <a:solidFill>
                  <a:schemeClr val="bg2"/>
                </a:solidFill>
              </a:rPr>
              <a:t>Sao</a:t>
            </a:r>
            <a:r>
              <a:rPr lang="pt-BR" sz="1400" dirty="0" smtClean="0">
                <a:solidFill>
                  <a:schemeClr val="bg2"/>
                </a:solidFill>
              </a:rPr>
              <a:t> Jose dos Campos: INPE, 1989. 43 p. (INPE-5010-RPE/607). </a:t>
            </a:r>
            <a:endParaRPr lang="pt-BR" sz="14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2286000" y="234950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en-US" sz="2000">
              <a:solidFill>
                <a:srgbClr val="000099"/>
              </a:solidFill>
              <a:latin typeface="Arial" pitchFamily="34" charset="0"/>
            </a:endParaRPr>
          </a:p>
        </p:txBody>
      </p:sp>
      <p:pic>
        <p:nvPicPr>
          <p:cNvPr id="120835" name="Imagem 3" descr="solo_vegetação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3"/>
          <p:cNvSpPr txBox="1"/>
          <p:nvPr/>
        </p:nvSpPr>
        <p:spPr>
          <a:xfrm>
            <a:off x="107504" y="292900"/>
            <a:ext cx="89066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2"/>
                </a:solidFill>
              </a:rPr>
              <a:t>Separação dos biomas savana e floresta com base no projeto RADAM</a:t>
            </a:r>
            <a:r>
              <a:rPr lang="pt-BR" dirty="0" smtClean="0"/>
              <a:t> </a:t>
            </a:r>
          </a:p>
          <a:p>
            <a:pPr algn="ctr"/>
            <a:r>
              <a:rPr lang="pt-BR" dirty="0" smtClean="0">
                <a:solidFill>
                  <a:schemeClr val="bg2"/>
                </a:solidFill>
              </a:rPr>
              <a:t>Escala do Mapa  : 1 : 1.000.000 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0" y="6444804"/>
            <a:ext cx="2520280" cy="4131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702" rIns="90000" bIns="45000"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GB" sz="1100" b="1" dirty="0" err="1" smtClean="0">
                <a:solidFill>
                  <a:srgbClr val="000000"/>
                </a:solidFill>
              </a:rPr>
              <a:t>Tardin</a:t>
            </a:r>
            <a:r>
              <a:rPr lang="en-GB" sz="1100" b="1" dirty="0" smtClean="0">
                <a:solidFill>
                  <a:srgbClr val="000000"/>
                </a:solidFill>
              </a:rPr>
              <a:t> &amp; Cunha, 1989</a:t>
            </a:r>
            <a:r>
              <a:rPr lang="en-GB" sz="1100" dirty="0">
                <a:solidFill>
                  <a:srgbClr val="000000"/>
                </a:solidFill>
              </a:rPr>
              <a:t/>
            </a:r>
            <a:br>
              <a:rPr lang="en-GB" sz="1100" dirty="0">
                <a:solidFill>
                  <a:srgbClr val="000000"/>
                </a:solidFill>
              </a:rPr>
            </a:br>
            <a:r>
              <a:rPr lang="en-GB" sz="1100" dirty="0" err="1" smtClean="0">
                <a:solidFill>
                  <a:srgbClr val="000000"/>
                </a:solidFill>
              </a:rPr>
              <a:t>Relatório</a:t>
            </a:r>
            <a:r>
              <a:rPr lang="en-GB" sz="1100" dirty="0" smtClean="0">
                <a:solidFill>
                  <a:srgbClr val="000000"/>
                </a:solidFill>
              </a:rPr>
              <a:t> INPE</a:t>
            </a:r>
            <a:endParaRPr lang="en-GB" sz="1100" dirty="0">
              <a:solidFill>
                <a:srgbClr val="000000"/>
              </a:solidFill>
              <a:hlinkClick r:id="rId3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classificação_dezembro_2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17500"/>
            <a:ext cx="8839200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3" descr="legenda_classificação_dezembro_2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795838"/>
            <a:ext cx="29718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ext Box 4"/>
          <p:cNvSpPr txBox="1">
            <a:spLocks noChangeArrowheads="1"/>
          </p:cNvSpPr>
          <p:nvPr/>
        </p:nvSpPr>
        <p:spPr bwMode="auto">
          <a:xfrm>
            <a:off x="539552" y="-56420"/>
            <a:ext cx="788844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 b="1" dirty="0">
                <a:solidFill>
                  <a:srgbClr val="0000CC"/>
                </a:solidFill>
              </a:rPr>
              <a:t>MAPA DA COBERTURA VEGETAL DA AMAZÔNIA </a:t>
            </a:r>
            <a:r>
              <a:rPr lang="pt-BR" sz="2000" b="1" dirty="0" smtClean="0">
                <a:solidFill>
                  <a:srgbClr val="0000CC"/>
                </a:solidFill>
              </a:rPr>
              <a:t>BRASILEIRA</a:t>
            </a:r>
          </a:p>
          <a:p>
            <a:pPr algn="ctr" eaLnBrk="1" hangingPunct="1"/>
            <a:r>
              <a:rPr lang="pt-BR" sz="1800" b="1" dirty="0" smtClean="0">
                <a:solidFill>
                  <a:srgbClr val="0000CC"/>
                </a:solidFill>
              </a:rPr>
              <a:t>Com separação de Floresta, Cerrado, Hidrografia e Desmatamentos</a:t>
            </a:r>
            <a:endParaRPr lang="pt-BR" sz="18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pturar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96" y="0"/>
            <a:ext cx="5215180" cy="6858000"/>
          </a:xfrm>
          <a:prstGeom prst="rect">
            <a:avLst/>
          </a:prstGeom>
        </p:spPr>
      </p:pic>
      <p:pic>
        <p:nvPicPr>
          <p:cNvPr id="5" name="Imagem 4" descr="Capturar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2028031"/>
            <a:ext cx="3901132" cy="3705225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198392" y="459829"/>
            <a:ext cx="41070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AVALIAÇÃO DAS ÁREAS DESMATADAS</a:t>
            </a:r>
            <a:r>
              <a:rPr lang="pt-BR" sz="16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:</a:t>
            </a:r>
          </a:p>
          <a:p>
            <a:r>
              <a:rPr lang="pt-BR" sz="17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- Folha de papel </a:t>
            </a:r>
            <a:r>
              <a:rPr lang="pt-BR" sz="1700" dirty="0" err="1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milimetrado</a:t>
            </a:r>
            <a:r>
              <a:rPr lang="pt-BR" sz="17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.</a:t>
            </a:r>
          </a:p>
          <a:p>
            <a:pPr>
              <a:buFontTx/>
              <a:buChar char="-"/>
            </a:pPr>
            <a:r>
              <a:rPr lang="pt-BR" sz="17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Grade de pontos.</a:t>
            </a:r>
          </a:p>
          <a:p>
            <a:pPr>
              <a:buFontTx/>
              <a:buChar char="-"/>
            </a:pPr>
            <a:r>
              <a:rPr lang="pt-BR" sz="17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 Mesa digitalizadora (programa CAREAV)</a:t>
            </a:r>
          </a:p>
          <a:p>
            <a:pPr>
              <a:buFontTx/>
              <a:buChar char="-"/>
            </a:pPr>
            <a:r>
              <a:rPr lang="pt-BR" sz="1700" dirty="0" smtClean="0">
                <a:solidFill>
                  <a:srgbClr val="FF0000"/>
                </a:solidFill>
              </a:rPr>
              <a:t> PC - AT 286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992703" y="44624"/>
            <a:ext cx="23237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>
                <a:solidFill>
                  <a:srgbClr val="000099"/>
                </a:solidFill>
                <a:latin typeface="Arial Black" pitchFamily="34" charset="0"/>
              </a:rPr>
              <a:t>NO PASSADO</a:t>
            </a:r>
            <a:r>
              <a:rPr lang="pt-BR" sz="2000" dirty="0" smtClean="0">
                <a:solidFill>
                  <a:srgbClr val="000099"/>
                </a:solidFill>
                <a:latin typeface="Arial" pitchFamily="34" charset="0"/>
              </a:rPr>
              <a:t> ...</a:t>
            </a:r>
            <a:endParaRPr lang="pt-BR" sz="2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igitalizar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3550"/>
            <a:ext cx="9144000" cy="5929313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-468560" y="-27384"/>
            <a:ext cx="96125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pt-BR" sz="2200" b="1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AVALIAÇÃO DAS ÁREAS DESMATADAS ATRAVÉS GRADE PONTO  </a:t>
            </a:r>
            <a:endParaRPr lang="pt-BR" sz="22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20" y="0"/>
            <a:ext cx="571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6012160" y="2276872"/>
            <a:ext cx="2952328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chemeClr val="bg2"/>
                </a:solidFill>
              </a:rPr>
              <a:t>Identificar</a:t>
            </a:r>
            <a:r>
              <a:rPr lang="en-US" dirty="0" smtClean="0">
                <a:solidFill>
                  <a:schemeClr val="bg2"/>
                </a:solidFill>
              </a:rPr>
              <a:t> e </a:t>
            </a:r>
            <a:r>
              <a:rPr lang="en-US" dirty="0" err="1" smtClean="0">
                <a:solidFill>
                  <a:schemeClr val="bg2"/>
                </a:solidFill>
              </a:rPr>
              <a:t>avaliar</a:t>
            </a:r>
            <a:r>
              <a:rPr lang="en-US" dirty="0" smtClean="0">
                <a:solidFill>
                  <a:schemeClr val="bg2"/>
                </a:solidFill>
              </a:rPr>
              <a:t> o </a:t>
            </a:r>
            <a:r>
              <a:rPr lang="en-US" dirty="0" err="1" smtClean="0">
                <a:solidFill>
                  <a:schemeClr val="bg2"/>
                </a:solidFill>
              </a:rPr>
              <a:t>desmatamento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em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dois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 err="1" smtClean="0">
                <a:solidFill>
                  <a:schemeClr val="bg2"/>
                </a:solidFill>
              </a:rPr>
              <a:t>períodos</a:t>
            </a:r>
            <a:r>
              <a:rPr lang="en-US" dirty="0" smtClean="0">
                <a:solidFill>
                  <a:schemeClr val="bg2"/>
                </a:solidFill>
              </a:rPr>
              <a:t>: 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2"/>
                </a:solidFill>
              </a:rPr>
              <a:t> 1973/1975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>
                <a:solidFill>
                  <a:schemeClr val="bg2"/>
                </a:solidFill>
              </a:rPr>
              <a:t> 1976/1978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2123728" y="1670819"/>
            <a:ext cx="1656184" cy="36004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Seta para a direita 4"/>
          <p:cNvSpPr/>
          <p:nvPr/>
        </p:nvSpPr>
        <p:spPr bwMode="auto">
          <a:xfrm rot="5400000">
            <a:off x="2029469" y="1317081"/>
            <a:ext cx="546360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" y="45769"/>
            <a:ext cx="9108281" cy="6695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179512" y="5877272"/>
            <a:ext cx="259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800" dirty="0" smtClean="0">
                <a:solidFill>
                  <a:srgbClr val="FF0000"/>
                </a:solidFill>
              </a:rPr>
              <a:t>Hachuras = áreas críticas</a:t>
            </a:r>
            <a:endParaRPr lang="pt-BR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ela 33"/>
          <p:cNvGraphicFramePr>
            <a:graphicFrameLocks noGrp="1"/>
          </p:cNvGraphicFramePr>
          <p:nvPr/>
        </p:nvGraphicFramePr>
        <p:xfrm>
          <a:off x="1258888" y="1631950"/>
          <a:ext cx="6624736" cy="458785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4229"/>
                <a:gridCol w="1832294"/>
                <a:gridCol w="2728213"/>
              </a:tblGrid>
              <a:tr h="576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1978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CPI  (René Novaes)</a:t>
                      </a:r>
                    </a:p>
                  </a:txBody>
                  <a:tcPr marL="0" marR="0" marT="0" marB="0"/>
                </a:tc>
              </a:tr>
              <a:tr h="6239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IBDF + INPE </a:t>
                      </a:r>
                    </a:p>
                  </a:txBody>
                  <a:tcPr/>
                </a:tc>
              </a:tr>
              <a:tr h="6392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1988 a 2003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Analógico</a:t>
                      </a:r>
                    </a:p>
                  </a:txBody>
                  <a:tcPr/>
                </a:tc>
              </a:tr>
              <a:tr h="6266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</a:t>
                      </a:r>
                    </a:p>
                  </a:txBody>
                  <a:tcPr/>
                </a:tc>
              </a:tr>
              <a:tr h="615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  Digital</a:t>
                      </a:r>
                    </a:p>
                  </a:txBody>
                  <a:tcPr/>
                </a:tc>
              </a:tr>
              <a:tr h="6768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2003 a 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DETER</a:t>
                      </a:r>
                    </a:p>
                  </a:txBody>
                  <a:tcPr/>
                </a:tc>
              </a:tr>
              <a:tr h="77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II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444" name="Retângulo 47"/>
          <p:cNvSpPr>
            <a:spLocks noChangeArrowheads="1"/>
          </p:cNvSpPr>
          <p:nvPr/>
        </p:nvSpPr>
        <p:spPr bwMode="auto">
          <a:xfrm>
            <a:off x="1262063" y="3498850"/>
            <a:ext cx="6613525" cy="2714625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7445" name="Retângulo 9"/>
          <p:cNvSpPr>
            <a:spLocks noChangeArrowheads="1"/>
          </p:cNvSpPr>
          <p:nvPr/>
        </p:nvSpPr>
        <p:spPr bwMode="auto">
          <a:xfrm>
            <a:off x="0" y="54451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0099"/>
                </a:solidFill>
              </a:rPr>
              <a:t>HISTÓRICO DO PRODES_DETER_PANAMAZÔNIA</a:t>
            </a:r>
          </a:p>
        </p:txBody>
      </p:sp>
      <p:sp>
        <p:nvSpPr>
          <p:cNvPr id="39" name="Seta para a direita 4"/>
          <p:cNvSpPr>
            <a:spLocks noChangeArrowheads="1"/>
          </p:cNvSpPr>
          <p:nvPr/>
        </p:nvSpPr>
        <p:spPr bwMode="auto">
          <a:xfrm>
            <a:off x="3924300" y="17922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Seta para a direita 4"/>
          <p:cNvSpPr>
            <a:spLocks noChangeArrowheads="1"/>
          </p:cNvSpPr>
          <p:nvPr/>
        </p:nvSpPr>
        <p:spPr bwMode="auto">
          <a:xfrm>
            <a:off x="3924300" y="2371725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Seta para a direita 4"/>
          <p:cNvSpPr>
            <a:spLocks noChangeArrowheads="1"/>
          </p:cNvSpPr>
          <p:nvPr/>
        </p:nvSpPr>
        <p:spPr bwMode="auto">
          <a:xfrm>
            <a:off x="3924300" y="3038475"/>
            <a:ext cx="876300" cy="303213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Seta para a direita 4"/>
          <p:cNvSpPr>
            <a:spLocks noChangeArrowheads="1"/>
          </p:cNvSpPr>
          <p:nvPr/>
        </p:nvSpPr>
        <p:spPr bwMode="auto">
          <a:xfrm>
            <a:off x="3919538" y="3651250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Seta para a direita 4"/>
          <p:cNvSpPr>
            <a:spLocks noChangeArrowheads="1"/>
          </p:cNvSpPr>
          <p:nvPr/>
        </p:nvSpPr>
        <p:spPr bwMode="auto">
          <a:xfrm>
            <a:off x="3919538" y="42814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Seta para a direita 4"/>
          <p:cNvSpPr>
            <a:spLocks noChangeArrowheads="1"/>
          </p:cNvSpPr>
          <p:nvPr/>
        </p:nvSpPr>
        <p:spPr bwMode="auto">
          <a:xfrm>
            <a:off x="3919538" y="49291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Seta para a direita 4"/>
          <p:cNvSpPr>
            <a:spLocks noChangeArrowheads="1"/>
          </p:cNvSpPr>
          <p:nvPr/>
        </p:nvSpPr>
        <p:spPr bwMode="auto">
          <a:xfrm>
            <a:off x="3919538" y="5614988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453" name="Retângulo 50"/>
          <p:cNvSpPr>
            <a:spLocks noChangeArrowheads="1"/>
          </p:cNvSpPr>
          <p:nvPr/>
        </p:nvSpPr>
        <p:spPr bwMode="auto">
          <a:xfrm>
            <a:off x="1262063" y="1635124"/>
            <a:ext cx="6613525" cy="1217811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Meus documentos\Luigi\Prodes\Prd0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429000" y="1676400"/>
            <a:ext cx="2470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66"/>
                </a:solidFill>
                <a:latin typeface="Arial Black" pitchFamily="34" charset="0"/>
              </a:rPr>
              <a:t>(ANALÓGICO)</a:t>
            </a: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Meus documentos\Luigi\Prodes\Prd03b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-46434"/>
            <a:ext cx="91631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rgbClr val="FF0000"/>
                </a:solidFill>
              </a:rPr>
              <a:t>CADA IMAGEM  LANDSAT  REPRESENTA UM PROJETO INDEPENDENTE </a:t>
            </a:r>
            <a:endParaRPr lang="pt-B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ela 33"/>
          <p:cNvGraphicFramePr>
            <a:graphicFrameLocks noGrp="1"/>
          </p:cNvGraphicFramePr>
          <p:nvPr/>
        </p:nvGraphicFramePr>
        <p:xfrm>
          <a:off x="1258888" y="1631950"/>
          <a:ext cx="6624736" cy="458785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4229"/>
                <a:gridCol w="1832294"/>
                <a:gridCol w="2728213"/>
              </a:tblGrid>
              <a:tr h="576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1978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CPI  (René Novaes)</a:t>
                      </a:r>
                    </a:p>
                  </a:txBody>
                  <a:tcPr marL="0" marR="0" marT="0" marB="0"/>
                </a:tc>
              </a:tr>
              <a:tr h="6239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IBDF + INPE </a:t>
                      </a:r>
                    </a:p>
                  </a:txBody>
                  <a:tcPr/>
                </a:tc>
              </a:tr>
              <a:tr h="6392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1988 a 2003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Analógico</a:t>
                      </a:r>
                    </a:p>
                  </a:txBody>
                  <a:tcPr/>
                </a:tc>
              </a:tr>
              <a:tr h="6266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</a:t>
                      </a:r>
                    </a:p>
                  </a:txBody>
                  <a:tcPr/>
                </a:tc>
              </a:tr>
              <a:tr h="615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  Digital</a:t>
                      </a:r>
                    </a:p>
                  </a:txBody>
                  <a:tcPr/>
                </a:tc>
              </a:tr>
              <a:tr h="6768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2003 a 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DETER</a:t>
                      </a:r>
                    </a:p>
                  </a:txBody>
                  <a:tcPr/>
                </a:tc>
              </a:tr>
              <a:tr h="77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II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300" name="Retângulo 9"/>
          <p:cNvSpPr>
            <a:spLocks noChangeArrowheads="1"/>
          </p:cNvSpPr>
          <p:nvPr/>
        </p:nvSpPr>
        <p:spPr bwMode="auto">
          <a:xfrm>
            <a:off x="0" y="188640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rgbClr val="000099"/>
                </a:solidFill>
              </a:rPr>
              <a:t>HISTÓRICO DO PRODES_DETER_PANAMAZÔNIA</a:t>
            </a:r>
          </a:p>
        </p:txBody>
      </p:sp>
      <p:sp>
        <p:nvSpPr>
          <p:cNvPr id="39" name="Seta para a direita 4"/>
          <p:cNvSpPr>
            <a:spLocks noChangeArrowheads="1"/>
          </p:cNvSpPr>
          <p:nvPr/>
        </p:nvSpPr>
        <p:spPr bwMode="auto">
          <a:xfrm>
            <a:off x="3924300" y="17922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Seta para a direita 4"/>
          <p:cNvSpPr>
            <a:spLocks noChangeArrowheads="1"/>
          </p:cNvSpPr>
          <p:nvPr/>
        </p:nvSpPr>
        <p:spPr bwMode="auto">
          <a:xfrm>
            <a:off x="3924300" y="2371725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Seta para a direita 4"/>
          <p:cNvSpPr>
            <a:spLocks noChangeArrowheads="1"/>
          </p:cNvSpPr>
          <p:nvPr/>
        </p:nvSpPr>
        <p:spPr bwMode="auto">
          <a:xfrm>
            <a:off x="3924300" y="3038475"/>
            <a:ext cx="876300" cy="303213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Seta para a direita 4"/>
          <p:cNvSpPr>
            <a:spLocks noChangeArrowheads="1"/>
          </p:cNvSpPr>
          <p:nvPr/>
        </p:nvSpPr>
        <p:spPr bwMode="auto">
          <a:xfrm>
            <a:off x="3919538" y="3651250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Seta para a direita 4"/>
          <p:cNvSpPr>
            <a:spLocks noChangeArrowheads="1"/>
          </p:cNvSpPr>
          <p:nvPr/>
        </p:nvSpPr>
        <p:spPr bwMode="auto">
          <a:xfrm>
            <a:off x="3919538" y="42814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Seta para a direita 4"/>
          <p:cNvSpPr>
            <a:spLocks noChangeArrowheads="1"/>
          </p:cNvSpPr>
          <p:nvPr/>
        </p:nvSpPr>
        <p:spPr bwMode="auto">
          <a:xfrm>
            <a:off x="3919538" y="49291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Seta para a direita 4"/>
          <p:cNvSpPr>
            <a:spLocks noChangeArrowheads="1"/>
          </p:cNvSpPr>
          <p:nvPr/>
        </p:nvSpPr>
        <p:spPr bwMode="auto">
          <a:xfrm>
            <a:off x="3919538" y="5614988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778818" y="764704"/>
            <a:ext cx="7560840" cy="369332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FF0000"/>
                </a:solidFill>
              </a:rPr>
              <a:t>A experiência do passado é a chave do sucesso de um novo limiar do futuro</a:t>
            </a:r>
            <a:r>
              <a:rPr lang="pt-BR" sz="1800" dirty="0" smtClean="0"/>
              <a:t> </a:t>
            </a:r>
            <a:endParaRPr lang="pt-BR" sz="18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Meus documentos\Luigi\Prodes\Prd3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487477"/>
            <a:ext cx="91440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700" b="1" dirty="0" smtClean="0">
                <a:solidFill>
                  <a:srgbClr val="FFFF00"/>
                </a:solidFill>
              </a:rPr>
              <a:t>A cartografia oficial  brasileira tem problemas ,  existem  regiões  cartograficamente  incompletas </a:t>
            </a:r>
            <a:endParaRPr lang="pt-BR" sz="17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Meus documentos\Luigi\Prodes\Prd03a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2" name="Picture 2"/>
          <p:cNvPicPr>
            <a:picLocks noChangeAspect="1" noChangeArrowheads="1"/>
          </p:cNvPicPr>
          <p:nvPr/>
        </p:nvPicPr>
        <p:blipFill>
          <a:blip r:embed="rId2" cstate="print"/>
          <a:srcRect l="12598" r="12598"/>
          <a:stretch>
            <a:fillRect/>
          </a:stretch>
        </p:blipFill>
        <p:spPr bwMode="auto">
          <a:xfrm>
            <a:off x="0" y="-1"/>
            <a:ext cx="9144000" cy="6875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8315" y="1628800"/>
            <a:ext cx="47339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69269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 smtClean="0">
                <a:solidFill>
                  <a:schemeClr val="bg2"/>
                </a:solidFill>
              </a:rPr>
              <a:t>PRODES Analógico (1988-2003)</a:t>
            </a:r>
            <a:endParaRPr lang="pt-BR" sz="3200" dirty="0">
              <a:solidFill>
                <a:schemeClr val="bg2"/>
              </a:solidFill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13792" y="5243716"/>
            <a:ext cx="81906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dirty="0" smtClean="0">
                <a:solidFill>
                  <a:schemeClr val="bg2"/>
                </a:solidFill>
              </a:rPr>
              <a:t>Imagem de Satélite</a:t>
            </a:r>
          </a:p>
          <a:p>
            <a:pPr algn="ctr"/>
            <a:r>
              <a:rPr lang="pt-BR" b="1" dirty="0" smtClean="0">
                <a:solidFill>
                  <a:schemeClr val="bg2"/>
                </a:solidFill>
              </a:rPr>
              <a:t>(1:250 000)</a:t>
            </a:r>
          </a:p>
          <a:p>
            <a:pPr algn="ctr"/>
            <a:r>
              <a:rPr lang="pt-BR" b="1" dirty="0" smtClean="0">
                <a:solidFill>
                  <a:schemeClr val="bg2"/>
                </a:solidFill>
              </a:rPr>
              <a:t>+</a:t>
            </a:r>
          </a:p>
          <a:p>
            <a:pPr algn="ctr"/>
            <a:r>
              <a:rPr lang="pt-BR" b="1" dirty="0" smtClean="0">
                <a:solidFill>
                  <a:schemeClr val="bg2"/>
                </a:solidFill>
              </a:rPr>
              <a:t>Interpretação Visual</a:t>
            </a:r>
            <a:endParaRPr lang="pt-BR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8" name="Picture 2" descr="Prd13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Text Box 2"/>
          <p:cNvSpPr txBox="1">
            <a:spLocks noChangeArrowheads="1"/>
          </p:cNvSpPr>
          <p:nvPr/>
        </p:nvSpPr>
        <p:spPr bwMode="auto">
          <a:xfrm>
            <a:off x="0" y="1052736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pt-BR" sz="2000" b="1" dirty="0">
                <a:solidFill>
                  <a:schemeClr val="bg2"/>
                </a:solidFill>
              </a:rPr>
              <a:t>Extensão do desflorestamento bruto (km2</a:t>
            </a:r>
            <a:r>
              <a:rPr lang="pt-BR" sz="2000" b="1" dirty="0" smtClean="0">
                <a:solidFill>
                  <a:schemeClr val="bg2"/>
                </a:solidFill>
              </a:rPr>
              <a:t>) </a:t>
            </a:r>
            <a:r>
              <a:rPr lang="pt-BR" sz="2000" b="1" dirty="0">
                <a:solidFill>
                  <a:schemeClr val="bg2"/>
                </a:solidFill>
              </a:rPr>
              <a:t>de janeiro de 1978 a agosto de </a:t>
            </a:r>
            <a:r>
              <a:rPr lang="pt-BR" sz="2000" b="1" dirty="0" smtClean="0">
                <a:solidFill>
                  <a:schemeClr val="bg2"/>
                </a:solidFill>
              </a:rPr>
              <a:t>2000</a:t>
            </a:r>
            <a:endParaRPr lang="pt-BR" sz="2400" b="1" dirty="0"/>
          </a:p>
        </p:txBody>
      </p:sp>
      <p:pic>
        <p:nvPicPr>
          <p:cNvPr id="496643" name="Picture 3" descr="mapa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9144000" cy="4965700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-19050" y="44624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rgbClr val="FF0000"/>
                </a:solidFill>
              </a:rPr>
              <a:t>O RESULTADO FINAL É EM FORMA DE TABELA</a:t>
            </a:r>
          </a:p>
          <a:p>
            <a:pPr algn="ctr"/>
            <a:r>
              <a:rPr lang="pt-BR" sz="1800" b="1" dirty="0" smtClean="0">
                <a:solidFill>
                  <a:srgbClr val="FF0000"/>
                </a:solidFill>
              </a:rPr>
              <a:t>NÃO  É  POSSÍVEL FAZER  NENHUM  CRUZAMENTO</a:t>
            </a:r>
            <a:endParaRPr lang="pt-BR" sz="1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ela 33"/>
          <p:cNvGraphicFramePr>
            <a:graphicFrameLocks noGrp="1"/>
          </p:cNvGraphicFramePr>
          <p:nvPr/>
        </p:nvGraphicFramePr>
        <p:xfrm>
          <a:off x="1258888" y="1631950"/>
          <a:ext cx="6624736" cy="458785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4229"/>
                <a:gridCol w="1832294"/>
                <a:gridCol w="2728213"/>
              </a:tblGrid>
              <a:tr h="576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1978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CPI  (René Novaes)</a:t>
                      </a:r>
                    </a:p>
                  </a:txBody>
                  <a:tcPr marL="0" marR="0" marT="0" marB="0"/>
                </a:tc>
              </a:tr>
              <a:tr h="6239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IBDF + INPE </a:t>
                      </a:r>
                    </a:p>
                  </a:txBody>
                  <a:tcPr/>
                </a:tc>
              </a:tr>
              <a:tr h="6392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1988 a 2003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Analógico</a:t>
                      </a:r>
                    </a:p>
                  </a:txBody>
                  <a:tcPr/>
                </a:tc>
              </a:tr>
              <a:tr h="6266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</a:t>
                      </a:r>
                    </a:p>
                  </a:txBody>
                  <a:tcPr/>
                </a:tc>
              </a:tr>
              <a:tr h="615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  Digital</a:t>
                      </a:r>
                    </a:p>
                  </a:txBody>
                  <a:tcPr/>
                </a:tc>
              </a:tr>
              <a:tr h="6768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2003 a 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DETER</a:t>
                      </a:r>
                    </a:p>
                  </a:txBody>
                  <a:tcPr/>
                </a:tc>
              </a:tr>
              <a:tr h="77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II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0756" name="Retângulo 47"/>
          <p:cNvSpPr>
            <a:spLocks noChangeArrowheads="1"/>
          </p:cNvSpPr>
          <p:nvPr/>
        </p:nvSpPr>
        <p:spPr bwMode="auto">
          <a:xfrm>
            <a:off x="1262063" y="4144963"/>
            <a:ext cx="6613525" cy="2068512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57" name="Retângulo 9"/>
          <p:cNvSpPr>
            <a:spLocks noChangeArrowheads="1"/>
          </p:cNvSpPr>
          <p:nvPr/>
        </p:nvSpPr>
        <p:spPr bwMode="auto">
          <a:xfrm>
            <a:off x="0" y="544513"/>
            <a:ext cx="91440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700" b="1">
                <a:solidFill>
                  <a:srgbClr val="0000CC"/>
                </a:solidFill>
              </a:rPr>
              <a:t>HISTÓRICO DO PRODES_DETER_PANAMAZÔNIA</a:t>
            </a:r>
          </a:p>
        </p:txBody>
      </p:sp>
      <p:sp>
        <p:nvSpPr>
          <p:cNvPr id="39" name="Seta para a direita 4"/>
          <p:cNvSpPr>
            <a:spLocks noChangeArrowheads="1"/>
          </p:cNvSpPr>
          <p:nvPr/>
        </p:nvSpPr>
        <p:spPr bwMode="auto">
          <a:xfrm>
            <a:off x="3924300" y="17922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Seta para a direita 4"/>
          <p:cNvSpPr>
            <a:spLocks noChangeArrowheads="1"/>
          </p:cNvSpPr>
          <p:nvPr/>
        </p:nvSpPr>
        <p:spPr bwMode="auto">
          <a:xfrm>
            <a:off x="3924300" y="2371725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Seta para a direita 4"/>
          <p:cNvSpPr>
            <a:spLocks noChangeArrowheads="1"/>
          </p:cNvSpPr>
          <p:nvPr/>
        </p:nvSpPr>
        <p:spPr bwMode="auto">
          <a:xfrm>
            <a:off x="3924300" y="3038475"/>
            <a:ext cx="876300" cy="303213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Seta para a direita 4"/>
          <p:cNvSpPr>
            <a:spLocks noChangeArrowheads="1"/>
          </p:cNvSpPr>
          <p:nvPr/>
        </p:nvSpPr>
        <p:spPr bwMode="auto">
          <a:xfrm>
            <a:off x="3919538" y="3651250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Seta para a direita 4"/>
          <p:cNvSpPr>
            <a:spLocks noChangeArrowheads="1"/>
          </p:cNvSpPr>
          <p:nvPr/>
        </p:nvSpPr>
        <p:spPr bwMode="auto">
          <a:xfrm>
            <a:off x="3919538" y="42814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Seta para a direita 4"/>
          <p:cNvSpPr>
            <a:spLocks noChangeArrowheads="1"/>
          </p:cNvSpPr>
          <p:nvPr/>
        </p:nvSpPr>
        <p:spPr bwMode="auto">
          <a:xfrm>
            <a:off x="3919538" y="49291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Seta para a direita 4"/>
          <p:cNvSpPr>
            <a:spLocks noChangeArrowheads="1"/>
          </p:cNvSpPr>
          <p:nvPr/>
        </p:nvSpPr>
        <p:spPr bwMode="auto">
          <a:xfrm>
            <a:off x="3919538" y="5614988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765" name="Retângulo 50"/>
          <p:cNvSpPr>
            <a:spLocks noChangeArrowheads="1"/>
          </p:cNvSpPr>
          <p:nvPr/>
        </p:nvSpPr>
        <p:spPr bwMode="auto">
          <a:xfrm>
            <a:off x="1262063" y="1635125"/>
            <a:ext cx="6613525" cy="1843088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m 1" descr="Rio_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4905375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156176" y="1484784"/>
            <a:ext cx="2790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err="1" smtClean="0">
                <a:solidFill>
                  <a:schemeClr val="bg2"/>
                </a:solidFill>
              </a:rPr>
              <a:t>Conferência</a:t>
            </a:r>
            <a:r>
              <a:rPr lang="en-GB" dirty="0" smtClean="0">
                <a:solidFill>
                  <a:schemeClr val="bg2"/>
                </a:solidFill>
              </a:rPr>
              <a:t> das </a:t>
            </a:r>
            <a:r>
              <a:rPr lang="en-GB" dirty="0" err="1" smtClean="0">
                <a:solidFill>
                  <a:schemeClr val="bg2"/>
                </a:solidFill>
              </a:rPr>
              <a:t>Nações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Unidas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em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Meio</a:t>
            </a:r>
            <a:r>
              <a:rPr lang="en-GB" dirty="0" smtClean="0">
                <a:solidFill>
                  <a:schemeClr val="bg2"/>
                </a:solidFill>
              </a:rPr>
              <a:t> </a:t>
            </a:r>
            <a:r>
              <a:rPr lang="en-GB" dirty="0" err="1" smtClean="0">
                <a:solidFill>
                  <a:schemeClr val="bg2"/>
                </a:solidFill>
              </a:rPr>
              <a:t>Ambiente</a:t>
            </a:r>
            <a:r>
              <a:rPr lang="en-GB" dirty="0" smtClean="0">
                <a:solidFill>
                  <a:schemeClr val="bg2"/>
                </a:solidFill>
              </a:rPr>
              <a:t> e </a:t>
            </a:r>
            <a:r>
              <a:rPr lang="en-GB" dirty="0" err="1" smtClean="0">
                <a:solidFill>
                  <a:schemeClr val="bg2"/>
                </a:solidFill>
              </a:rPr>
              <a:t>Desenvolvimento</a:t>
            </a:r>
            <a:endParaRPr lang="en-GB" b="1" dirty="0" smtClean="0">
              <a:solidFill>
                <a:schemeClr val="bg2"/>
              </a:solidFill>
            </a:endParaRPr>
          </a:p>
          <a:p>
            <a:pPr algn="ctr"/>
            <a:endParaRPr lang="en-GB" b="1" dirty="0" smtClean="0">
              <a:solidFill>
                <a:schemeClr val="bg2"/>
              </a:solidFill>
            </a:endParaRPr>
          </a:p>
          <a:p>
            <a:pPr algn="ctr"/>
            <a:r>
              <a:rPr lang="en-GB" sz="1800" dirty="0" err="1" smtClean="0">
                <a:solidFill>
                  <a:schemeClr val="bg2"/>
                </a:solidFill>
              </a:rPr>
              <a:t>Mais</a:t>
            </a:r>
            <a:r>
              <a:rPr lang="en-GB" sz="1800" dirty="0" smtClean="0">
                <a:solidFill>
                  <a:schemeClr val="bg2"/>
                </a:solidFill>
              </a:rPr>
              <a:t> de 100 </a:t>
            </a:r>
            <a:r>
              <a:rPr lang="en-GB" sz="1800" dirty="0" err="1" smtClean="0">
                <a:solidFill>
                  <a:schemeClr val="bg2"/>
                </a:solidFill>
              </a:rPr>
              <a:t>países</a:t>
            </a:r>
            <a:r>
              <a:rPr lang="en-GB" sz="1800" dirty="0" smtClean="0">
                <a:solidFill>
                  <a:schemeClr val="bg2"/>
                </a:solidFill>
              </a:rPr>
              <a:t> </a:t>
            </a:r>
            <a:r>
              <a:rPr lang="en-GB" sz="1800" dirty="0" err="1" smtClean="0">
                <a:solidFill>
                  <a:schemeClr val="bg2"/>
                </a:solidFill>
              </a:rPr>
              <a:t>participaram</a:t>
            </a:r>
            <a:r>
              <a:rPr lang="en-GB" sz="1800" dirty="0" smtClean="0">
                <a:solidFill>
                  <a:schemeClr val="bg2"/>
                </a:solidFill>
              </a:rPr>
              <a:t> </a:t>
            </a:r>
            <a:r>
              <a:rPr lang="en-GB" sz="1800" dirty="0" err="1" smtClean="0">
                <a:solidFill>
                  <a:schemeClr val="bg2"/>
                </a:solidFill>
              </a:rPr>
              <a:t>para</a:t>
            </a:r>
            <a:r>
              <a:rPr lang="en-GB" sz="1800" dirty="0" smtClean="0">
                <a:solidFill>
                  <a:schemeClr val="bg2"/>
                </a:solidFill>
              </a:rPr>
              <a:t> </a:t>
            </a:r>
            <a:r>
              <a:rPr lang="en-GB" sz="1800" dirty="0" err="1" smtClean="0">
                <a:solidFill>
                  <a:schemeClr val="bg2"/>
                </a:solidFill>
              </a:rPr>
              <a:t>discutir</a:t>
            </a:r>
            <a:r>
              <a:rPr lang="en-GB" sz="1800" dirty="0" smtClean="0">
                <a:solidFill>
                  <a:schemeClr val="bg2"/>
                </a:solidFill>
              </a:rPr>
              <a:t> </a:t>
            </a:r>
            <a:r>
              <a:rPr lang="en-GB" sz="1800" dirty="0" err="1" smtClean="0">
                <a:solidFill>
                  <a:schemeClr val="bg2"/>
                </a:solidFill>
              </a:rPr>
              <a:t>formas</a:t>
            </a:r>
            <a:r>
              <a:rPr lang="en-GB" sz="1800" dirty="0" smtClean="0">
                <a:solidFill>
                  <a:schemeClr val="bg2"/>
                </a:solidFill>
              </a:rPr>
              <a:t> de </a:t>
            </a:r>
            <a:r>
              <a:rPr lang="en-GB" sz="1800" dirty="0" err="1" smtClean="0">
                <a:solidFill>
                  <a:schemeClr val="bg2"/>
                </a:solidFill>
              </a:rPr>
              <a:t>desenvolvimento</a:t>
            </a:r>
            <a:r>
              <a:rPr lang="en-GB" sz="1800" dirty="0" smtClean="0">
                <a:solidFill>
                  <a:schemeClr val="bg2"/>
                </a:solidFill>
              </a:rPr>
              <a:t> </a:t>
            </a:r>
            <a:r>
              <a:rPr lang="en-GB" sz="1800" dirty="0" err="1" smtClean="0">
                <a:solidFill>
                  <a:schemeClr val="bg2"/>
                </a:solidFill>
              </a:rPr>
              <a:t>sustentável</a:t>
            </a:r>
            <a:endParaRPr lang="en-GB" sz="18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Imagem 2" descr="Rio_4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28913" y="9525"/>
            <a:ext cx="43640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Imagem 3" descr="Rio_2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0"/>
            <a:ext cx="26193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Imagem 4" descr="imagem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9688"/>
            <a:ext cx="4572000" cy="6525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3" descr="imagem6.jpg"/>
          <p:cNvPicPr>
            <a:picLocks noChangeAspect="1"/>
          </p:cNvPicPr>
          <p:nvPr/>
        </p:nvPicPr>
        <p:blipFill>
          <a:blip r:embed="rId3" cstate="print"/>
          <a:srcRect l="12511" t="7826" r="6364" b="9419"/>
          <a:stretch>
            <a:fillRect/>
          </a:stretch>
        </p:blipFill>
        <p:spPr bwMode="auto">
          <a:xfrm>
            <a:off x="4643438" y="361776"/>
            <a:ext cx="4500562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ângulo 1"/>
          <p:cNvSpPr/>
          <p:nvPr/>
        </p:nvSpPr>
        <p:spPr>
          <a:xfrm>
            <a:off x="-33063" y="621814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Latin American Society of Remote Sensing and Spatial Information Systems</a:t>
            </a:r>
            <a:endParaRPr lang="pt-BR" sz="14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0" y="-5176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2"/>
                </a:solidFill>
              </a:rPr>
              <a:t>Início do projeto PANAMAZÔNIA I </a:t>
            </a:r>
            <a:r>
              <a:rPr lang="pt-BR" sz="2000" b="1" dirty="0" smtClean="0">
                <a:solidFill>
                  <a:schemeClr val="bg2"/>
                </a:solidFill>
              </a:rPr>
              <a:t>(vinte e três anos atrás)</a:t>
            </a:r>
            <a:endParaRPr lang="pt-BR" sz="2000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ela 33"/>
          <p:cNvGraphicFramePr>
            <a:graphicFrameLocks noGrp="1"/>
          </p:cNvGraphicFramePr>
          <p:nvPr/>
        </p:nvGraphicFramePr>
        <p:xfrm>
          <a:off x="1258888" y="1631950"/>
          <a:ext cx="6624736" cy="458785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4229"/>
                <a:gridCol w="1832294"/>
                <a:gridCol w="2728213"/>
              </a:tblGrid>
              <a:tr h="576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1978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CPI  (René Novaes)</a:t>
                      </a:r>
                    </a:p>
                  </a:txBody>
                  <a:tcPr marL="0" marR="0" marT="0" marB="0"/>
                </a:tc>
              </a:tr>
              <a:tr h="6239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IBDF + INPE </a:t>
                      </a:r>
                    </a:p>
                  </a:txBody>
                  <a:tcPr/>
                </a:tc>
              </a:tr>
              <a:tr h="6392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1988 a 2003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Analógico</a:t>
                      </a:r>
                    </a:p>
                  </a:txBody>
                  <a:tcPr/>
                </a:tc>
              </a:tr>
              <a:tr h="6266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</a:t>
                      </a:r>
                    </a:p>
                  </a:txBody>
                  <a:tcPr/>
                </a:tc>
              </a:tr>
              <a:tr h="615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  Digital</a:t>
                      </a:r>
                    </a:p>
                  </a:txBody>
                  <a:tcPr/>
                </a:tc>
              </a:tr>
              <a:tr h="6768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2003 a 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DETER</a:t>
                      </a:r>
                    </a:p>
                  </a:txBody>
                  <a:tcPr/>
                </a:tc>
              </a:tr>
              <a:tr h="77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II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324" name="Retângulo 47"/>
          <p:cNvSpPr>
            <a:spLocks noChangeArrowheads="1"/>
          </p:cNvSpPr>
          <p:nvPr/>
        </p:nvSpPr>
        <p:spPr bwMode="auto">
          <a:xfrm>
            <a:off x="1262063" y="2217738"/>
            <a:ext cx="6613525" cy="3948112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325" name="Retângulo 9"/>
          <p:cNvSpPr>
            <a:spLocks noChangeArrowheads="1"/>
          </p:cNvSpPr>
          <p:nvPr/>
        </p:nvSpPr>
        <p:spPr bwMode="auto">
          <a:xfrm>
            <a:off x="0" y="54451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0099"/>
                </a:solidFill>
              </a:rPr>
              <a:t>HISTÓRICO DO PRODES_DETER_PANAMAZÔNIA</a:t>
            </a:r>
          </a:p>
        </p:txBody>
      </p:sp>
      <p:sp>
        <p:nvSpPr>
          <p:cNvPr id="39" name="Seta para a direita 4"/>
          <p:cNvSpPr>
            <a:spLocks noChangeArrowheads="1"/>
          </p:cNvSpPr>
          <p:nvPr/>
        </p:nvSpPr>
        <p:spPr bwMode="auto">
          <a:xfrm>
            <a:off x="3924300" y="17922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Seta para a direita 4"/>
          <p:cNvSpPr>
            <a:spLocks noChangeArrowheads="1"/>
          </p:cNvSpPr>
          <p:nvPr/>
        </p:nvSpPr>
        <p:spPr bwMode="auto">
          <a:xfrm>
            <a:off x="3924300" y="2371725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Seta para a direita 4"/>
          <p:cNvSpPr>
            <a:spLocks noChangeArrowheads="1"/>
          </p:cNvSpPr>
          <p:nvPr/>
        </p:nvSpPr>
        <p:spPr bwMode="auto">
          <a:xfrm>
            <a:off x="3924300" y="3038475"/>
            <a:ext cx="876300" cy="303213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Seta para a direita 4"/>
          <p:cNvSpPr>
            <a:spLocks noChangeArrowheads="1"/>
          </p:cNvSpPr>
          <p:nvPr/>
        </p:nvSpPr>
        <p:spPr bwMode="auto">
          <a:xfrm>
            <a:off x="3919538" y="3651250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Seta para a direita 4"/>
          <p:cNvSpPr>
            <a:spLocks noChangeArrowheads="1"/>
          </p:cNvSpPr>
          <p:nvPr/>
        </p:nvSpPr>
        <p:spPr bwMode="auto">
          <a:xfrm>
            <a:off x="3919538" y="42814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Seta para a direita 4"/>
          <p:cNvSpPr>
            <a:spLocks noChangeArrowheads="1"/>
          </p:cNvSpPr>
          <p:nvPr/>
        </p:nvSpPr>
        <p:spPr bwMode="auto">
          <a:xfrm>
            <a:off x="3919538" y="49291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Seta para a direita 4"/>
          <p:cNvSpPr>
            <a:spLocks noChangeArrowheads="1"/>
          </p:cNvSpPr>
          <p:nvPr/>
        </p:nvSpPr>
        <p:spPr bwMode="auto">
          <a:xfrm>
            <a:off x="3919538" y="5614988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Picture 1" descr="E:\Egidio\sint_amz_america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1311" y="0"/>
            <a:ext cx="5512689" cy="6889623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0" y="2276872"/>
            <a:ext cx="36358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smtClean="0">
                <a:solidFill>
                  <a:srgbClr val="FF0000"/>
                </a:solidFill>
              </a:rPr>
              <a:t>MAPA  DA  AMAZÔNIA  SUL  AMERICANA</a:t>
            </a:r>
          </a:p>
          <a:p>
            <a:pPr algn="ctr"/>
            <a:r>
              <a:rPr lang="pt-BR" sz="1800" b="1" dirty="0" smtClean="0">
                <a:solidFill>
                  <a:srgbClr val="FF0000"/>
                </a:solidFill>
              </a:rPr>
              <a:t>Limite feito pelos Países que integram a região (preto)</a:t>
            </a:r>
          </a:p>
          <a:p>
            <a:pPr algn="ctr"/>
            <a:endParaRPr lang="pt-BR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609600"/>
            <a:ext cx="9144000" cy="5334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727000" y="562816"/>
          <a:ext cx="7848873" cy="6257083"/>
        </p:xfrm>
        <a:graphic>
          <a:graphicData uri="http://schemas.openxmlformats.org/presentationml/2006/ole">
            <p:oleObj spid="_x0000_s334850" name="Photo Editor Photo" r:id="rId4" imgW="5923810" imgH="4723810" progId="">
              <p:embed/>
            </p:oleObj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0" y="-7210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NOVO  MAPA  DA  AMAZÔNIA  SUL  AMERICANA</a:t>
            </a:r>
          </a:p>
          <a:p>
            <a:pPr algn="ctr"/>
            <a:r>
              <a:rPr lang="pt-BR" sz="2000" b="1" dirty="0" smtClean="0">
                <a:solidFill>
                  <a:srgbClr val="FF0000"/>
                </a:solidFill>
              </a:rPr>
              <a:t>Feito para região, através de novos procedimentos e produtos de satélite (MODIS)</a:t>
            </a:r>
          </a:p>
          <a:p>
            <a:endParaRPr lang="pt-BR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 sz="2400">
              <a:latin typeface="Times New Roman" pitchFamily="18" charset="0"/>
              <a:cs typeface="Arial" charset="0"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 sz="2400">
              <a:latin typeface="Times New Roman" pitchFamily="18" charset="0"/>
              <a:cs typeface="Arial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1854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pt-BR" sz="2400">
              <a:latin typeface="Times New Roman" pitchFamily="18" charset="0"/>
              <a:cs typeface="Arial" charset="0"/>
            </a:endParaRPr>
          </a:p>
        </p:txBody>
      </p:sp>
      <p:pic>
        <p:nvPicPr>
          <p:cNvPr id="4101" name="Picture 5" descr="test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215900"/>
            <a:ext cx="8064500" cy="6367463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1854200"/>
            <a:ext cx="18415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pt-BR" sz="1200">
                <a:latin typeface="Times New Roman" pitchFamily="18" charset="0"/>
                <a:cs typeface="Times New Roman" pitchFamily="18" charset="0"/>
              </a:rPr>
              <a:t/>
            </a:r>
            <a:br>
              <a:rPr lang="pt-BR" sz="1200">
                <a:latin typeface="Times New Roman" pitchFamily="18" charset="0"/>
                <a:cs typeface="Times New Roman" pitchFamily="18" charset="0"/>
              </a:rPr>
            </a:br>
            <a:endParaRPr lang="en-US" sz="1100">
              <a:latin typeface="Times New Roman" pitchFamily="18" charset="0"/>
              <a:cs typeface="Arial" charset="0"/>
            </a:endParaRPr>
          </a:p>
          <a:p>
            <a:pPr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-108520" y="6309320"/>
            <a:ext cx="9252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0000CC"/>
                </a:solidFill>
              </a:rPr>
              <a:t>NÚMERO DE 350  IMAGENS LANDSAT PARA COBRIR A  AMAZÔNIA SUL  </a:t>
            </a:r>
            <a:r>
              <a:rPr lang="pt-BR" sz="1600" b="1" dirty="0" smtClean="0">
                <a:solidFill>
                  <a:srgbClr val="0000FF"/>
                </a:solidFill>
              </a:rPr>
              <a:t>AMERICANA</a:t>
            </a:r>
          </a:p>
          <a:p>
            <a:pPr algn="ctr"/>
            <a:r>
              <a:rPr lang="pt-BR" sz="1600" b="1" dirty="0" smtClean="0">
                <a:solidFill>
                  <a:srgbClr val="0000FF"/>
                </a:solidFill>
              </a:rPr>
              <a:t>A cartografia da AMZ Sul Americana tem problemas ,  existem  regiões  cartograficamente  incompletas </a:t>
            </a:r>
          </a:p>
          <a:p>
            <a:pPr algn="ctr"/>
            <a:endParaRPr lang="pt-BR" b="1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178" name="Picture 2" descr="MODIS_southameric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685800"/>
            <a:ext cx="7620000" cy="5715000"/>
          </a:xfrm>
          <a:prstGeom prst="rect">
            <a:avLst/>
          </a:prstGeom>
          <a:noFill/>
        </p:spPr>
      </p:pic>
      <p:sp>
        <p:nvSpPr>
          <p:cNvPr id="562179" name="Text Box 3"/>
          <p:cNvSpPr txBox="1">
            <a:spLocks noChangeArrowheads="1"/>
          </p:cNvSpPr>
          <p:nvPr/>
        </p:nvSpPr>
        <p:spPr bwMode="auto">
          <a:xfrm>
            <a:off x="755650" y="0"/>
            <a:ext cx="7416800" cy="641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pt-BR" sz="1800" b="0">
                <a:solidFill>
                  <a:srgbClr val="FF0000"/>
                </a:solidFill>
                <a:latin typeface="Arial Black" pitchFamily="34" charset="0"/>
              </a:rPr>
              <a:t>ÁREA E PERCENTUAL DE FLORESTA NOS PAISES </a:t>
            </a:r>
          </a:p>
          <a:p>
            <a:pPr eaLnBrk="1" hangingPunct="1"/>
            <a:r>
              <a:rPr lang="pt-BR" sz="1800" b="0">
                <a:solidFill>
                  <a:srgbClr val="FF0000"/>
                </a:solidFill>
                <a:latin typeface="Arial Black" pitchFamily="34" charset="0"/>
              </a:rPr>
              <a:t>QUE INTEGRAM A REGIÃO AMAZÔNICA (PANAMAZÔNIA)</a:t>
            </a:r>
          </a:p>
        </p:txBody>
      </p:sp>
      <p:pic>
        <p:nvPicPr>
          <p:cNvPr id="562180" name="Picture 4" descr="Panamazônia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838200"/>
            <a:ext cx="4725988" cy="55118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1026" descr="panamazonia_1b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509" t="3119" r="22223" b="4924"/>
          <a:stretch>
            <a:fillRect/>
          </a:stretch>
        </p:blipFill>
        <p:spPr bwMode="auto">
          <a:xfrm>
            <a:off x="2133600" y="762000"/>
            <a:ext cx="5238750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Text Box 1028"/>
          <p:cNvSpPr txBox="1">
            <a:spLocks noChangeArrowheads="1"/>
          </p:cNvSpPr>
          <p:nvPr/>
        </p:nvSpPr>
        <p:spPr bwMode="auto">
          <a:xfrm>
            <a:off x="685800" y="116632"/>
            <a:ext cx="72456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pt-BR" sz="2000" b="1" dirty="0">
                <a:solidFill>
                  <a:srgbClr val="0000CC"/>
                </a:solidFill>
                <a:latin typeface="Arial" pitchFamily="34" charset="0"/>
              </a:rPr>
              <a:t>MAPA DA VEGETAÇÃO DA AMAZÔNIA  </a:t>
            </a:r>
            <a:r>
              <a:rPr lang="pt-BR" sz="2000" b="1" dirty="0" smtClean="0">
                <a:solidFill>
                  <a:srgbClr val="0000CC"/>
                </a:solidFill>
                <a:latin typeface="Arial" pitchFamily="34" charset="0"/>
              </a:rPr>
              <a:t>SUL  AMERICANA</a:t>
            </a:r>
          </a:p>
        </p:txBody>
      </p:sp>
      <p:pic>
        <p:nvPicPr>
          <p:cNvPr id="6" name="Picture 1027" descr="panamazonia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4067175"/>
            <a:ext cx="226695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4392488" cy="598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3"/>
          <p:cNvSpPr>
            <a:spLocks noChangeArrowheads="1"/>
          </p:cNvSpPr>
          <p:nvPr/>
        </p:nvSpPr>
        <p:spPr bwMode="auto">
          <a:xfrm>
            <a:off x="827584" y="69850"/>
            <a:ext cx="77048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pt-BR" b="1" dirty="0" smtClean="0">
                <a:solidFill>
                  <a:srgbClr val="000099"/>
                </a:solidFill>
              </a:rPr>
              <a:t>Revista Veja, 6 de dezembro de 1978 (</a:t>
            </a:r>
            <a:r>
              <a:rPr lang="pt-BR" b="1" dirty="0">
                <a:solidFill>
                  <a:srgbClr val="000099"/>
                </a:solidFill>
              </a:rPr>
              <a:t>René Novaes)</a:t>
            </a:r>
          </a:p>
        </p:txBody>
      </p:sp>
      <p:sp>
        <p:nvSpPr>
          <p:cNvPr id="7" name="Retângulo 6"/>
          <p:cNvSpPr/>
          <p:nvPr/>
        </p:nvSpPr>
        <p:spPr bwMode="auto">
          <a:xfrm>
            <a:off x="467544" y="6381328"/>
            <a:ext cx="1080120" cy="14401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6660232" y="1515556"/>
            <a:ext cx="2119411" cy="37856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0000FF"/>
                </a:solidFill>
              </a:rPr>
              <a:t>A área de estudo apresenta 55 milhões de hectares dentre os quais 4 milhões já foram devastados (~10%).</a:t>
            </a:r>
            <a:endParaRPr lang="pt-BR" dirty="0">
              <a:solidFill>
                <a:srgbClr val="0000FF"/>
              </a:solidFill>
            </a:endParaRPr>
          </a:p>
        </p:txBody>
      </p:sp>
      <p:sp>
        <p:nvSpPr>
          <p:cNvPr id="9" name="Elipse 8"/>
          <p:cNvSpPr/>
          <p:nvPr/>
        </p:nvSpPr>
        <p:spPr bwMode="auto">
          <a:xfrm>
            <a:off x="386011" y="2670820"/>
            <a:ext cx="1656184" cy="50405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Seta para a direita 9"/>
          <p:cNvSpPr/>
          <p:nvPr/>
        </p:nvSpPr>
        <p:spPr bwMode="auto">
          <a:xfrm rot="3743491">
            <a:off x="5688" y="2439300"/>
            <a:ext cx="546360" cy="288032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2" y="692696"/>
            <a:ext cx="1496772" cy="59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1403648" y="1776"/>
            <a:ext cx="6156176" cy="6856224"/>
            <a:chOff x="1403648" y="1776"/>
            <a:chExt cx="6156176" cy="6856224"/>
          </a:xfrm>
        </p:grpSpPr>
        <p:pic>
          <p:nvPicPr>
            <p:cNvPr id="4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b="15490"/>
            <a:stretch>
              <a:fillRect/>
            </a:stretch>
          </p:blipFill>
          <p:spPr bwMode="auto">
            <a:xfrm>
              <a:off x="1403648" y="1776"/>
              <a:ext cx="6156176" cy="685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Elipse 4"/>
            <p:cNvSpPr/>
            <p:nvPr/>
          </p:nvSpPr>
          <p:spPr bwMode="auto">
            <a:xfrm>
              <a:off x="3815408" y="1846600"/>
              <a:ext cx="1440160" cy="432048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" name="Elipse 5"/>
            <p:cNvSpPr/>
            <p:nvPr/>
          </p:nvSpPr>
          <p:spPr bwMode="auto">
            <a:xfrm>
              <a:off x="1871192" y="2350656"/>
              <a:ext cx="3528392" cy="792088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3" descr="area_estud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1450"/>
            <a:ext cx="91440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Tabela 33"/>
          <p:cNvGraphicFramePr>
            <a:graphicFrameLocks noGrp="1"/>
          </p:cNvGraphicFramePr>
          <p:nvPr/>
        </p:nvGraphicFramePr>
        <p:xfrm>
          <a:off x="1258888" y="1631950"/>
          <a:ext cx="6624736" cy="4587852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64229"/>
                <a:gridCol w="1832294"/>
                <a:gridCol w="2728213"/>
              </a:tblGrid>
              <a:tr h="5760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1978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CPI  (René Novaes)</a:t>
                      </a:r>
                    </a:p>
                  </a:txBody>
                  <a:tcPr marL="0" marR="0" marT="0" marB="0"/>
                </a:tc>
              </a:tr>
              <a:tr h="6239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IBDF + INPE </a:t>
                      </a:r>
                    </a:p>
                  </a:txBody>
                  <a:tcPr/>
                </a:tc>
              </a:tr>
              <a:tr h="63925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1988 a 2003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Analógico</a:t>
                      </a:r>
                    </a:p>
                  </a:txBody>
                  <a:tcPr/>
                </a:tc>
              </a:tr>
              <a:tr h="6266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</a:t>
                      </a:r>
                    </a:p>
                  </a:txBody>
                  <a:tcPr/>
                </a:tc>
              </a:tr>
              <a:tr h="61571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1997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PRODES   Digital</a:t>
                      </a:r>
                    </a:p>
                  </a:txBody>
                  <a:tcPr/>
                </a:tc>
              </a:tr>
              <a:tr h="6768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2003 a 2006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DETER</a:t>
                      </a:r>
                    </a:p>
                  </a:txBody>
                  <a:tcPr/>
                </a:tc>
              </a:tr>
              <a:tr h="77466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2007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800" b="1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PANAMAZÔNIA  II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444" name="Retângulo 47"/>
          <p:cNvSpPr>
            <a:spLocks noChangeArrowheads="1"/>
          </p:cNvSpPr>
          <p:nvPr/>
        </p:nvSpPr>
        <p:spPr bwMode="auto">
          <a:xfrm>
            <a:off x="1262063" y="2852936"/>
            <a:ext cx="6613525" cy="3360539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7445" name="Retângulo 9"/>
          <p:cNvSpPr>
            <a:spLocks noChangeArrowheads="1"/>
          </p:cNvSpPr>
          <p:nvPr/>
        </p:nvSpPr>
        <p:spPr bwMode="auto">
          <a:xfrm>
            <a:off x="0" y="544513"/>
            <a:ext cx="9144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>
                <a:solidFill>
                  <a:srgbClr val="000099"/>
                </a:solidFill>
              </a:rPr>
              <a:t>HISTÓRICO DO PRODES_DETER_PANAMAZÔNIA</a:t>
            </a:r>
          </a:p>
        </p:txBody>
      </p:sp>
      <p:sp>
        <p:nvSpPr>
          <p:cNvPr id="39" name="Seta para a direita 4"/>
          <p:cNvSpPr>
            <a:spLocks noChangeArrowheads="1"/>
          </p:cNvSpPr>
          <p:nvPr/>
        </p:nvSpPr>
        <p:spPr bwMode="auto">
          <a:xfrm>
            <a:off x="3924300" y="17922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Seta para a direita 4"/>
          <p:cNvSpPr>
            <a:spLocks noChangeArrowheads="1"/>
          </p:cNvSpPr>
          <p:nvPr/>
        </p:nvSpPr>
        <p:spPr bwMode="auto">
          <a:xfrm>
            <a:off x="3924300" y="2371725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Seta para a direita 4"/>
          <p:cNvSpPr>
            <a:spLocks noChangeArrowheads="1"/>
          </p:cNvSpPr>
          <p:nvPr/>
        </p:nvSpPr>
        <p:spPr bwMode="auto">
          <a:xfrm>
            <a:off x="3924300" y="3038475"/>
            <a:ext cx="876300" cy="303213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Seta para a direita 4"/>
          <p:cNvSpPr>
            <a:spLocks noChangeArrowheads="1"/>
          </p:cNvSpPr>
          <p:nvPr/>
        </p:nvSpPr>
        <p:spPr bwMode="auto">
          <a:xfrm>
            <a:off x="3919538" y="3651250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Seta para a direita 4"/>
          <p:cNvSpPr>
            <a:spLocks noChangeArrowheads="1"/>
          </p:cNvSpPr>
          <p:nvPr/>
        </p:nvSpPr>
        <p:spPr bwMode="auto">
          <a:xfrm>
            <a:off x="3919538" y="42814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Seta para a direita 4"/>
          <p:cNvSpPr>
            <a:spLocks noChangeArrowheads="1"/>
          </p:cNvSpPr>
          <p:nvPr/>
        </p:nvSpPr>
        <p:spPr bwMode="auto">
          <a:xfrm>
            <a:off x="3919538" y="4929188"/>
            <a:ext cx="876300" cy="303212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Seta para a direita 4"/>
          <p:cNvSpPr>
            <a:spLocks noChangeArrowheads="1"/>
          </p:cNvSpPr>
          <p:nvPr/>
        </p:nvSpPr>
        <p:spPr bwMode="auto">
          <a:xfrm>
            <a:off x="3919538" y="5614988"/>
            <a:ext cx="876300" cy="304800"/>
          </a:xfrm>
          <a:prstGeom prst="rightArrow">
            <a:avLst>
              <a:gd name="adj1" fmla="val 50000"/>
              <a:gd name="adj2" fmla="val 50024"/>
            </a:avLst>
          </a:prstGeom>
          <a:solidFill>
            <a:schemeClr val="accent1"/>
          </a:solidFill>
          <a:ln w="38100" algn="ctr">
            <a:solidFill>
              <a:srgbClr val="00206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pt-BR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453" name="Retângulo 50"/>
          <p:cNvSpPr>
            <a:spLocks noChangeArrowheads="1"/>
          </p:cNvSpPr>
          <p:nvPr/>
        </p:nvSpPr>
        <p:spPr bwMode="auto">
          <a:xfrm>
            <a:off x="1262063" y="1635125"/>
            <a:ext cx="6613525" cy="554038"/>
          </a:xfrm>
          <a:prstGeom prst="rect">
            <a:avLst/>
          </a:prstGeom>
          <a:solidFill>
            <a:schemeClr val="accent1">
              <a:alpha val="63136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m 3" descr="imagem1.jpg"/>
          <p:cNvPicPr>
            <a:picLocks noChangeAspect="1"/>
          </p:cNvPicPr>
          <p:nvPr/>
        </p:nvPicPr>
        <p:blipFill>
          <a:blip r:embed="rId2" cstate="print"/>
          <a:srcRect l="2472" t="6087" r="1244" b="4929"/>
          <a:stretch>
            <a:fillRect/>
          </a:stretch>
        </p:blipFill>
        <p:spPr bwMode="auto">
          <a:xfrm>
            <a:off x="2832943" y="116632"/>
            <a:ext cx="5051425" cy="65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0" y="1190362"/>
            <a:ext cx="3491880" cy="110799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200" dirty="0" smtClean="0">
                <a:solidFill>
                  <a:schemeClr val="bg2"/>
                </a:solidFill>
              </a:rPr>
              <a:t>Imagem </a:t>
            </a:r>
            <a:r>
              <a:rPr lang="pt-BR" sz="2200" dirty="0" err="1" smtClean="0">
                <a:solidFill>
                  <a:schemeClr val="bg2"/>
                </a:solidFill>
              </a:rPr>
              <a:t>Landsat</a:t>
            </a:r>
            <a:r>
              <a:rPr lang="pt-BR" sz="2200" dirty="0" smtClean="0">
                <a:solidFill>
                  <a:schemeClr val="bg2"/>
                </a:solidFill>
              </a:rPr>
              <a:t> MSS</a:t>
            </a:r>
          </a:p>
          <a:p>
            <a:pPr algn="ctr"/>
            <a:r>
              <a:rPr lang="pt-BR" sz="2200" dirty="0" smtClean="0">
                <a:solidFill>
                  <a:schemeClr val="bg2"/>
                </a:solidFill>
              </a:rPr>
              <a:t>Junho/1977</a:t>
            </a:r>
          </a:p>
          <a:p>
            <a:pPr algn="ctr"/>
            <a:r>
              <a:rPr lang="pt-BR" sz="2200" dirty="0" smtClean="0">
                <a:solidFill>
                  <a:schemeClr val="bg2"/>
                </a:solidFill>
              </a:rPr>
              <a:t>órbita 220 / ponto 15</a:t>
            </a:r>
            <a:endParaRPr lang="pt-BR" sz="22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igitalizar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3550"/>
            <a:ext cx="9144000" cy="5929313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 smtClean="0">
                <a:solidFill>
                  <a:schemeClr val="bg2"/>
                </a:solidFill>
              </a:rPr>
              <a:t>Detalhe da Imagem MSS :  Necessidade de separar os biomas Floresta e Cerrado</a:t>
            </a:r>
            <a:endParaRPr lang="pt-BR" sz="2000" b="1" dirty="0">
              <a:solidFill>
                <a:schemeClr val="bg2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5292080" y="3068960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Cerrado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051720" y="3068960"/>
            <a:ext cx="125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Floresta</a:t>
            </a:r>
            <a:endParaRPr lang="pt-BR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nérico (padrão)">
  <a:themeElements>
    <a:clrScheme name="Genérico (padrão) 1">
      <a:dk1>
        <a:srgbClr val="009999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8282"/>
      </a:accent4>
      <a:accent5>
        <a:srgbClr val="E2F4FF"/>
      </a:accent5>
      <a:accent6>
        <a:srgbClr val="E7E7B9"/>
      </a:accent6>
      <a:hlink>
        <a:srgbClr val="FF9966"/>
      </a:hlink>
      <a:folHlink>
        <a:srgbClr val="FFFFCC"/>
      </a:folHlink>
    </a:clrScheme>
    <a:fontScheme name="Genérico (padrão)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érico (padrão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érico (padrão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érico (padrão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Office\Modelos\Apresentações\Genérico (padrão).pot</Template>
  <TotalTime>37867</TotalTime>
  <Words>647</Words>
  <Application>Microsoft Office PowerPoint</Application>
  <PresentationFormat>Apresentação na tela (4:3)</PresentationFormat>
  <Paragraphs>143</Paragraphs>
  <Slides>35</Slides>
  <Notes>4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7" baseType="lpstr">
      <vt:lpstr>Genérico (padrão)</vt:lpstr>
      <vt:lpstr>Photo Editor Photo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Company>INPE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sem título</dc:title>
  <dc:creator>Valdete Duarte</dc:creator>
  <cp:lastModifiedBy>valdete</cp:lastModifiedBy>
  <cp:revision>600</cp:revision>
  <dcterms:created xsi:type="dcterms:W3CDTF">2000-05-19T12:09:41Z</dcterms:created>
  <dcterms:modified xsi:type="dcterms:W3CDTF">2017-11-13T17:47:59Z</dcterms:modified>
</cp:coreProperties>
</file>