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9"/>
  </p:notesMasterIdLst>
  <p:sldIdLst>
    <p:sldId id="435" r:id="rId2"/>
    <p:sldId id="264" r:id="rId3"/>
    <p:sldId id="426" r:id="rId4"/>
    <p:sldId id="568" r:id="rId5"/>
    <p:sldId id="333" r:id="rId6"/>
    <p:sldId id="569" r:id="rId7"/>
    <p:sldId id="334" r:id="rId8"/>
    <p:sldId id="335" r:id="rId9"/>
    <p:sldId id="336" r:id="rId10"/>
    <p:sldId id="338" r:id="rId11"/>
    <p:sldId id="339" r:id="rId12"/>
    <p:sldId id="340" r:id="rId13"/>
    <p:sldId id="341" r:id="rId14"/>
    <p:sldId id="570" r:id="rId15"/>
    <p:sldId id="571" r:id="rId16"/>
    <p:sldId id="572" r:id="rId17"/>
    <p:sldId id="573" r:id="rId18"/>
    <p:sldId id="574" r:id="rId19"/>
    <p:sldId id="575" r:id="rId20"/>
    <p:sldId id="576" r:id="rId21"/>
    <p:sldId id="577" r:id="rId22"/>
    <p:sldId id="578" r:id="rId23"/>
    <p:sldId id="579" r:id="rId24"/>
    <p:sldId id="580" r:id="rId25"/>
    <p:sldId id="581" r:id="rId26"/>
    <p:sldId id="582" r:id="rId27"/>
    <p:sldId id="583" r:id="rId28"/>
    <p:sldId id="584" r:id="rId29"/>
    <p:sldId id="585" r:id="rId30"/>
    <p:sldId id="373" r:id="rId31"/>
    <p:sldId id="644" r:id="rId32"/>
    <p:sldId id="563" r:id="rId33"/>
    <p:sldId id="376" r:id="rId34"/>
    <p:sldId id="377" r:id="rId35"/>
    <p:sldId id="637" r:id="rId36"/>
    <p:sldId id="379" r:id="rId37"/>
    <p:sldId id="380" r:id="rId38"/>
    <p:sldId id="649" r:id="rId39"/>
    <p:sldId id="436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000000"/>
    <a:srgbClr val="0000CC"/>
    <a:srgbClr val="4A713F"/>
    <a:srgbClr val="629654"/>
    <a:srgbClr val="FFFF99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3288" autoAdjust="0"/>
    <p:restoredTop sz="94660"/>
  </p:normalViewPr>
  <p:slideViewPr>
    <p:cSldViewPr>
      <p:cViewPr>
        <p:scale>
          <a:sx n="100" d="100"/>
          <a:sy n="100" d="100"/>
        </p:scale>
        <p:origin x="-273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6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65FF49F-04B3-402D-B4CC-FB121DD997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BBDE77-902A-476B-8EB7-AE2B86C56E4B}" type="slidenum">
              <a:rPr lang="pt-BR" smtClean="0"/>
              <a:pPr/>
              <a:t>11</a:t>
            </a:fld>
            <a:endParaRPr lang="pt-BR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212F-C5F3-4322-A6C4-3DFDB0CB4F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809DF-8D64-44A0-8E1A-8DF08897E9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96F8A-F860-426A-8056-BF3526312B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C3113-43E6-478C-834F-2C2DB1B33D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8BE3-2711-4826-9711-BD0D89C3E0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663FC-7BEF-4811-9852-DA64DB0E48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F548-DDDF-45C1-9DD4-FE8343240B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BA0C-DEC3-4C9D-857D-6B0959E990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33E0-F1BB-4A3D-8724-0D3DD35961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71A12-B8CE-4E19-ABF0-92F241A7F4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B5DE-793C-46E5-9740-4FE6393E1FD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rc 1026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2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5541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2" name="Rectangle 10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3" name="Rectangle 10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fld id="{DA088792-1506-4B9D-98B1-0EC0B4BD07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ransition>
    <p:zoom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jpe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rlib.net/rep/6qtX3pFwXQZ3r59YD6/GNUii?ibiurl.language=pt-B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urlib.net/rep/6qtX3pFwXQZ3r59YD6/GPAaf?ibiurl.language=pt-BR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rlib.net/rep/6qtX3pFwXQZ3r59YD6/GPBen?ibiurl.language=pt-BR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ela 33"/>
          <p:cNvGraphicFramePr>
            <a:graphicFrameLocks noGrp="1"/>
          </p:cNvGraphicFramePr>
          <p:nvPr/>
        </p:nvGraphicFramePr>
        <p:xfrm>
          <a:off x="1258888" y="1631950"/>
          <a:ext cx="6624736" cy="458785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64229"/>
                <a:gridCol w="1832294"/>
                <a:gridCol w="2728213"/>
              </a:tblGrid>
              <a:tr h="576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1978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CPI  (René Novaes)</a:t>
                      </a:r>
                    </a:p>
                  </a:txBody>
                  <a:tcPr marL="0" marR="0" marT="0" marB="0"/>
                </a:tc>
              </a:tr>
              <a:tr h="6239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IBDF + INPE </a:t>
                      </a:r>
                    </a:p>
                  </a:txBody>
                  <a:tcPr/>
                </a:tc>
              </a:tr>
              <a:tr h="6392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1988 a 2003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Analógico</a:t>
                      </a:r>
                    </a:p>
                  </a:txBody>
                  <a:tcPr/>
                </a:tc>
              </a:tr>
              <a:tr h="6266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</a:t>
                      </a:r>
                    </a:p>
                  </a:txBody>
                  <a:tcPr/>
                </a:tc>
              </a:tr>
              <a:tr h="615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  Digital</a:t>
                      </a:r>
                    </a:p>
                  </a:txBody>
                  <a:tcPr/>
                </a:tc>
              </a:tr>
              <a:tr h="6768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2003 a 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DETER</a:t>
                      </a:r>
                    </a:p>
                  </a:txBody>
                  <a:tcPr/>
                </a:tc>
              </a:tr>
              <a:tr h="774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II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852" name="Retângulo 47"/>
          <p:cNvSpPr>
            <a:spLocks noChangeArrowheads="1"/>
          </p:cNvSpPr>
          <p:nvPr/>
        </p:nvSpPr>
        <p:spPr bwMode="auto">
          <a:xfrm>
            <a:off x="1262063" y="4791075"/>
            <a:ext cx="6613525" cy="1422400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4853" name="Retângulo 9"/>
          <p:cNvSpPr>
            <a:spLocks noChangeArrowheads="1"/>
          </p:cNvSpPr>
          <p:nvPr/>
        </p:nvSpPr>
        <p:spPr bwMode="auto">
          <a:xfrm>
            <a:off x="0" y="544513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700" b="1">
                <a:solidFill>
                  <a:srgbClr val="0000CC"/>
                </a:solidFill>
              </a:rPr>
              <a:t>HISTÓRICO DO PRODES_DETER_PANAMAZÔNIA</a:t>
            </a:r>
          </a:p>
        </p:txBody>
      </p:sp>
      <p:sp>
        <p:nvSpPr>
          <p:cNvPr id="39" name="Seta para a direita 4"/>
          <p:cNvSpPr>
            <a:spLocks noChangeArrowheads="1"/>
          </p:cNvSpPr>
          <p:nvPr/>
        </p:nvSpPr>
        <p:spPr bwMode="auto">
          <a:xfrm>
            <a:off x="3924300" y="17922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Seta para a direita 4"/>
          <p:cNvSpPr>
            <a:spLocks noChangeArrowheads="1"/>
          </p:cNvSpPr>
          <p:nvPr/>
        </p:nvSpPr>
        <p:spPr bwMode="auto">
          <a:xfrm>
            <a:off x="3924300" y="2371725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Seta para a direita 4"/>
          <p:cNvSpPr>
            <a:spLocks noChangeArrowheads="1"/>
          </p:cNvSpPr>
          <p:nvPr/>
        </p:nvSpPr>
        <p:spPr bwMode="auto">
          <a:xfrm>
            <a:off x="3924300" y="3038475"/>
            <a:ext cx="876300" cy="303213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Seta para a direita 4"/>
          <p:cNvSpPr>
            <a:spLocks noChangeArrowheads="1"/>
          </p:cNvSpPr>
          <p:nvPr/>
        </p:nvSpPr>
        <p:spPr bwMode="auto">
          <a:xfrm>
            <a:off x="3919538" y="3651250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Seta para a direita 4"/>
          <p:cNvSpPr>
            <a:spLocks noChangeArrowheads="1"/>
          </p:cNvSpPr>
          <p:nvPr/>
        </p:nvSpPr>
        <p:spPr bwMode="auto">
          <a:xfrm>
            <a:off x="3919538" y="42814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Seta para a direita 4"/>
          <p:cNvSpPr>
            <a:spLocks noChangeArrowheads="1"/>
          </p:cNvSpPr>
          <p:nvPr/>
        </p:nvSpPr>
        <p:spPr bwMode="auto">
          <a:xfrm>
            <a:off x="3919538" y="49291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Seta para a direita 4"/>
          <p:cNvSpPr>
            <a:spLocks noChangeArrowheads="1"/>
          </p:cNvSpPr>
          <p:nvPr/>
        </p:nvSpPr>
        <p:spPr bwMode="auto">
          <a:xfrm>
            <a:off x="3919538" y="5614988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861" name="Retângulo 50"/>
          <p:cNvSpPr>
            <a:spLocks noChangeArrowheads="1"/>
          </p:cNvSpPr>
          <p:nvPr/>
        </p:nvSpPr>
        <p:spPr bwMode="auto">
          <a:xfrm>
            <a:off x="1262063" y="1635125"/>
            <a:ext cx="6613525" cy="2470150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_user\valdete\Demo\slid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990600"/>
            <a:ext cx="47053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C:\_user\valdete\Demo\slide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34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-31750" y="328613"/>
            <a:ext cx="9196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0000CC"/>
                </a:solidFill>
              </a:rPr>
              <a:t>MAPEAMENTO DA IMAGEM CLASSIFICADA, CONVERSÃO  DE FORMATO  RASTER  VETOR</a:t>
            </a:r>
            <a:endParaRPr lang="pt-BR" b="1">
              <a:solidFill>
                <a:srgbClr val="0000CC"/>
              </a:solidFill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862513" y="1154113"/>
            <a:ext cx="42322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rgbClr val="0000CC"/>
                </a:solidFill>
              </a:rPr>
              <a:t>OBTENÇÃO DOS VETORES  DO MAPEAMENTO</a:t>
            </a:r>
            <a:endParaRPr lang="pt-BR" sz="16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97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0000CC"/>
                </a:solidFill>
              </a:rPr>
              <a:t>OBTENÇÃO DO MAPA FINAL DA EXTENSÃO DO DESFLORESTAMENTO BRUTO</a:t>
            </a:r>
            <a:endParaRPr lang="pt-BR" b="1">
              <a:solidFill>
                <a:srgbClr val="0000CC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8600" y="947738"/>
          <a:ext cx="5367338" cy="5910262"/>
        </p:xfrm>
        <a:graphic>
          <a:graphicData uri="http://schemas.openxmlformats.org/presentationml/2006/ole">
            <p:oleObj spid="_x0000_s2050" name="Foto do Photo Editor" r:id="rId4" imgW="3952381" imgH="4352381" progId="">
              <p:embed/>
            </p:oleObj>
          </a:graphicData>
        </a:graphic>
      </p:graphicFrame>
      <p:pic>
        <p:nvPicPr>
          <p:cNvPr id="2052" name="Picture 4" descr="C:\_user\valdete\Demo\slide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990600"/>
            <a:ext cx="3403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903913" y="685800"/>
            <a:ext cx="3011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rgbClr val="0000CC"/>
                </a:solidFill>
              </a:rPr>
              <a:t>CÁLCULO DA ÁREA DOS TEMAS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538538" y="3810000"/>
            <a:ext cx="2024062" cy="457200"/>
          </a:xfrm>
          <a:prstGeom prst="rect">
            <a:avLst/>
          </a:prstGeom>
          <a:solidFill>
            <a:srgbClr val="0099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1200" b="1">
                <a:solidFill>
                  <a:srgbClr val="FFFF66"/>
                </a:solidFill>
              </a:rPr>
              <a:t>MASCARAR  TEMAS</a:t>
            </a:r>
          </a:p>
          <a:p>
            <a:pPr algn="ctr"/>
            <a:r>
              <a:rPr lang="pt-BR" sz="1200" b="1">
                <a:solidFill>
                  <a:srgbClr val="FFFF66"/>
                </a:solidFill>
              </a:rPr>
              <a:t>APLICAÇÕES  DIVERSAS</a:t>
            </a:r>
            <a:endParaRPr lang="pt-BR" sz="1400" b="1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_user\valdete\Demo\slide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45069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C:\_user\valdete\Demo\slide1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09600"/>
            <a:ext cx="4572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tângulo 5"/>
          <p:cNvSpPr>
            <a:spLocks noChangeArrowheads="1"/>
          </p:cNvSpPr>
          <p:nvPr/>
        </p:nvSpPr>
        <p:spPr bwMode="auto">
          <a:xfrm>
            <a:off x="108000" y="108000"/>
            <a:ext cx="9000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200" b="1" dirty="0">
                <a:solidFill>
                  <a:srgbClr val="0000CC"/>
                </a:solidFill>
              </a:rPr>
              <a:t>DETALHE  DA  REPRESENTAÇÃO DA EXTENSÃO  DO  DESFLORESTAMENTO  1997  E </a:t>
            </a:r>
            <a:r>
              <a:rPr lang="pt-BR" sz="1200" b="1" dirty="0" smtClean="0">
                <a:solidFill>
                  <a:srgbClr val="0000CC"/>
                </a:solidFill>
              </a:rPr>
              <a:t>DO INCREMENTO </a:t>
            </a:r>
            <a:r>
              <a:rPr lang="pt-BR" sz="1200" b="1" dirty="0">
                <a:solidFill>
                  <a:srgbClr val="0000CC"/>
                </a:solidFill>
              </a:rPr>
              <a:t>DE  1998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_user\valdete\Demo\slide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44116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C:\_user\valdete\Demo\slide2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57200"/>
            <a:ext cx="4648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08000" y="108000"/>
            <a:ext cx="9000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 b="1" dirty="0">
                <a:solidFill>
                  <a:srgbClr val="0000CC"/>
                </a:solidFill>
              </a:rPr>
              <a:t>DETALHE  DA REPRESENTAÇÃO  DA  EXTENSÃO DO DESMATAMENTO DE  1997 E DOS  INCREMENTOS DE  1998  E 1999</a:t>
            </a:r>
            <a:endParaRPr lang="pt-BR" sz="1400" b="1" dirty="0">
              <a:solidFill>
                <a:srgbClr val="0000CC"/>
              </a:solidFill>
            </a:endParaRP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V="1">
            <a:off x="4953000" y="3810000"/>
            <a:ext cx="2362200" cy="1905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444208" y="3581400"/>
            <a:ext cx="2738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Incremento de </a:t>
            </a:r>
            <a:r>
              <a:rPr lang="pt-BR" sz="1200" b="1" dirty="0" smtClean="0">
                <a:solidFill>
                  <a:schemeClr val="bg1"/>
                </a:solidFill>
              </a:rPr>
              <a:t>Borda ou  distorção ???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581150" y="3276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dirty="0" smtClean="0">
                <a:solidFill>
                  <a:srgbClr val="000000"/>
                </a:solidFill>
                <a:latin typeface="Times New Roman" pitchFamily="18" charset="0"/>
              </a:rPr>
              <a:t>1986</a:t>
            </a:r>
            <a:endParaRPr lang="pt-B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933950" y="3276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dirty="0" smtClean="0">
                <a:solidFill>
                  <a:srgbClr val="000000"/>
                </a:solidFill>
                <a:latin typeface="Times New Roman" pitchFamily="18" charset="0"/>
              </a:rPr>
              <a:t>2006</a:t>
            </a:r>
            <a:endParaRPr lang="pt-B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7435850" y="6237288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>
                <a:solidFill>
                  <a:srgbClr val="000000"/>
                </a:solidFill>
                <a:latin typeface="Times New Roman" pitchFamily="18" charset="0"/>
              </a:rPr>
              <a:t>Landsat 222/64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95536" y="2420888"/>
            <a:ext cx="540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rgbClr val="000000"/>
                </a:solidFill>
              </a:rPr>
              <a:t>Estado do </a:t>
            </a:r>
            <a:r>
              <a:rPr lang="en-GB" sz="2000" dirty="0" err="1" smtClean="0">
                <a:solidFill>
                  <a:srgbClr val="000000"/>
                </a:solidFill>
              </a:rPr>
              <a:t>Pará</a:t>
            </a:r>
            <a:r>
              <a:rPr lang="en-GB" sz="2000" dirty="0" smtClean="0">
                <a:solidFill>
                  <a:srgbClr val="000000"/>
                </a:solidFill>
              </a:rPr>
              <a:t>: </a:t>
            </a:r>
            <a:r>
              <a:rPr lang="en-GB" sz="2000" dirty="0" err="1" smtClean="0">
                <a:solidFill>
                  <a:srgbClr val="000000"/>
                </a:solidFill>
              </a:rPr>
              <a:t>desmatamento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desordenado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0185" name="Picture 9" descr="pa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9225" y="0"/>
            <a:ext cx="3914775" cy="3078163"/>
          </a:xfrm>
          <a:prstGeom prst="rect">
            <a:avLst/>
          </a:prstGeom>
          <a:noFill/>
        </p:spPr>
      </p:pic>
      <p:pic>
        <p:nvPicPr>
          <p:cNvPr id="50186" name="Picture 10" descr="22264para1984"/>
          <p:cNvPicPr>
            <a:picLocks noChangeAspect="1" noChangeArrowheads="1"/>
          </p:cNvPicPr>
          <p:nvPr/>
        </p:nvPicPr>
        <p:blipFill>
          <a:blip r:embed="rId3" cstate="print"/>
          <a:srcRect b="9283"/>
          <a:stretch>
            <a:fillRect/>
          </a:stretch>
        </p:blipFill>
        <p:spPr bwMode="auto">
          <a:xfrm>
            <a:off x="684213" y="3732213"/>
            <a:ext cx="3313112" cy="3005137"/>
          </a:xfrm>
          <a:prstGeom prst="rect">
            <a:avLst/>
          </a:prstGeom>
          <a:noFill/>
        </p:spPr>
      </p:pic>
      <p:pic>
        <p:nvPicPr>
          <p:cNvPr id="50187" name="Picture 11" descr="22264para2005"/>
          <p:cNvPicPr>
            <a:picLocks noChangeAspect="1" noChangeArrowheads="1"/>
          </p:cNvPicPr>
          <p:nvPr/>
        </p:nvPicPr>
        <p:blipFill>
          <a:blip r:embed="rId4" cstate="print"/>
          <a:srcRect b="13086"/>
          <a:stretch>
            <a:fillRect/>
          </a:stretch>
        </p:blipFill>
        <p:spPr bwMode="auto">
          <a:xfrm>
            <a:off x="4068763" y="3736975"/>
            <a:ext cx="3457575" cy="3005138"/>
          </a:xfrm>
          <a:prstGeom prst="rect">
            <a:avLst/>
          </a:prstGeom>
          <a:noFill/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115616" y="188640"/>
            <a:ext cx="1872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 smtClean="0">
                <a:solidFill>
                  <a:schemeClr val="bg1"/>
                </a:solidFill>
              </a:rPr>
              <a:t>Examples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0487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115616" y="188640"/>
            <a:ext cx="1872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 smtClean="0">
                <a:solidFill>
                  <a:schemeClr val="bg1"/>
                </a:solidFill>
              </a:rPr>
              <a:t>Examples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652588" y="3276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>
                <a:solidFill>
                  <a:srgbClr val="000000"/>
                </a:solidFill>
                <a:latin typeface="Times New Roman" pitchFamily="18" charset="0"/>
              </a:rPr>
              <a:t>1986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005388" y="3276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>
                <a:solidFill>
                  <a:srgbClr val="000000"/>
                </a:solidFill>
                <a:latin typeface="Times New Roman" pitchFamily="18" charset="0"/>
              </a:rPr>
              <a:t>2006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7435850" y="6237288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>
                <a:solidFill>
                  <a:srgbClr val="000000"/>
                </a:solidFill>
                <a:latin typeface="Times New Roman" pitchFamily="18" charset="0"/>
              </a:rPr>
              <a:t>Landsat 231/67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539552" y="2384053"/>
            <a:ext cx="46801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rgbClr val="000000"/>
                </a:solidFill>
              </a:rPr>
              <a:t>Estado de </a:t>
            </a:r>
            <a:r>
              <a:rPr lang="en-GB" sz="2000" dirty="0" err="1" smtClean="0">
                <a:solidFill>
                  <a:srgbClr val="000000"/>
                </a:solidFill>
              </a:rPr>
              <a:t>Rondônia</a:t>
            </a:r>
            <a:r>
              <a:rPr lang="en-GB" sz="2000" dirty="0" smtClean="0">
                <a:solidFill>
                  <a:srgbClr val="000000"/>
                </a:solidFill>
              </a:rPr>
              <a:t>: </a:t>
            </a:r>
            <a:r>
              <a:rPr lang="en-GB" sz="2000" dirty="0" err="1" smtClean="0">
                <a:solidFill>
                  <a:srgbClr val="000000"/>
                </a:solidFill>
              </a:rPr>
              <a:t>desmatamento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em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espinha</a:t>
            </a:r>
            <a:r>
              <a:rPr lang="en-GB" sz="2000" dirty="0" smtClean="0">
                <a:solidFill>
                  <a:srgbClr val="000000"/>
                </a:solidFill>
              </a:rPr>
              <a:t> de </a:t>
            </a:r>
            <a:r>
              <a:rPr lang="en-GB" sz="2000" dirty="0" err="1" smtClean="0">
                <a:solidFill>
                  <a:srgbClr val="000000"/>
                </a:solidFill>
              </a:rPr>
              <a:t>peixe</a:t>
            </a:r>
            <a:r>
              <a:rPr lang="en-GB" sz="2000" dirty="0" smtClean="0">
                <a:solidFill>
                  <a:srgbClr val="000000"/>
                </a:solidFill>
              </a:rPr>
              <a:t> (</a:t>
            </a:r>
            <a:r>
              <a:rPr lang="en-GB" sz="2000" dirty="0" err="1" smtClean="0">
                <a:solidFill>
                  <a:srgbClr val="000000"/>
                </a:solidFill>
              </a:rPr>
              <a:t>projetos</a:t>
            </a:r>
            <a:r>
              <a:rPr lang="en-GB" sz="2000" dirty="0" smtClean="0">
                <a:solidFill>
                  <a:srgbClr val="000000"/>
                </a:solidFill>
              </a:rPr>
              <a:t> de </a:t>
            </a:r>
            <a:r>
              <a:rPr lang="en-GB" sz="2000" dirty="0" err="1" smtClean="0">
                <a:solidFill>
                  <a:srgbClr val="000000"/>
                </a:solidFill>
              </a:rPr>
              <a:t>colonização</a:t>
            </a:r>
            <a:r>
              <a:rPr lang="en-GB" sz="2000" dirty="0" smtClean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1209" name="Picture 9" descr="rond-limit"/>
          <p:cNvPicPr>
            <a:picLocks noChangeAspect="1" noChangeArrowheads="1"/>
          </p:cNvPicPr>
          <p:nvPr/>
        </p:nvPicPr>
        <p:blipFill>
          <a:blip r:embed="rId2" cstate="print"/>
          <a:srcRect b="2931"/>
          <a:stretch>
            <a:fillRect/>
          </a:stretch>
        </p:blipFill>
        <p:spPr bwMode="auto">
          <a:xfrm>
            <a:off x="5218113" y="0"/>
            <a:ext cx="3925887" cy="2997200"/>
          </a:xfrm>
          <a:prstGeom prst="rect">
            <a:avLst/>
          </a:prstGeom>
          <a:noFill/>
        </p:spPr>
      </p:pic>
      <p:pic>
        <p:nvPicPr>
          <p:cNvPr id="51210" name="Picture 10" descr="23167_1986"/>
          <p:cNvPicPr>
            <a:picLocks noChangeAspect="1" noChangeArrowheads="1"/>
          </p:cNvPicPr>
          <p:nvPr/>
        </p:nvPicPr>
        <p:blipFill>
          <a:blip r:embed="rId3" cstate="print"/>
          <a:srcRect b="9146"/>
          <a:stretch>
            <a:fillRect/>
          </a:stretch>
        </p:blipFill>
        <p:spPr bwMode="auto">
          <a:xfrm>
            <a:off x="539750" y="3675063"/>
            <a:ext cx="3375025" cy="3067050"/>
          </a:xfrm>
          <a:prstGeom prst="rect">
            <a:avLst/>
          </a:prstGeom>
          <a:noFill/>
        </p:spPr>
      </p:pic>
      <p:pic>
        <p:nvPicPr>
          <p:cNvPr id="51211" name="Picture 11" descr="23167_2006"/>
          <p:cNvPicPr>
            <a:picLocks noChangeAspect="1" noChangeArrowheads="1"/>
          </p:cNvPicPr>
          <p:nvPr/>
        </p:nvPicPr>
        <p:blipFill>
          <a:blip r:embed="rId4" cstate="print"/>
          <a:srcRect b="11621"/>
          <a:stretch>
            <a:fillRect/>
          </a:stretch>
        </p:blipFill>
        <p:spPr bwMode="auto">
          <a:xfrm>
            <a:off x="3997325" y="3689350"/>
            <a:ext cx="3455988" cy="3052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4562988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3324225"/>
            <a:ext cx="34671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978" y="3305175"/>
            <a:ext cx="37909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Freeform 5"/>
          <p:cNvSpPr>
            <a:spLocks/>
          </p:cNvSpPr>
          <p:nvPr/>
        </p:nvSpPr>
        <p:spPr bwMode="auto">
          <a:xfrm>
            <a:off x="2409825" y="3167063"/>
            <a:ext cx="141288" cy="2046287"/>
          </a:xfrm>
          <a:custGeom>
            <a:avLst/>
            <a:gdLst/>
            <a:ahLst/>
            <a:cxnLst>
              <a:cxn ang="0">
                <a:pos x="0" y="1289"/>
              </a:cxn>
              <a:cxn ang="0">
                <a:pos x="0" y="62"/>
              </a:cxn>
              <a:cxn ang="0">
                <a:pos x="89" y="0"/>
              </a:cxn>
              <a:cxn ang="0">
                <a:pos x="89" y="1227"/>
              </a:cxn>
              <a:cxn ang="0">
                <a:pos x="0" y="1289"/>
              </a:cxn>
            </a:cxnLst>
            <a:rect l="0" t="0" r="r" b="b"/>
            <a:pathLst>
              <a:path w="89" h="1289">
                <a:moveTo>
                  <a:pt x="0" y="1289"/>
                </a:moveTo>
                <a:lnTo>
                  <a:pt x="0" y="62"/>
                </a:lnTo>
                <a:lnTo>
                  <a:pt x="89" y="0"/>
                </a:lnTo>
                <a:lnTo>
                  <a:pt x="89" y="1227"/>
                </a:lnTo>
                <a:lnTo>
                  <a:pt x="0" y="1289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699792" y="3212976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dirty="0" smtClean="0">
                <a:solidFill>
                  <a:srgbClr val="000000"/>
                </a:solidFill>
                <a:latin typeface="Times New Roman" pitchFamily="18" charset="0"/>
              </a:rPr>
              <a:t>1985</a:t>
            </a:r>
            <a:endParaRPr lang="pt-B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6444208" y="3284984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dirty="0" smtClean="0">
                <a:solidFill>
                  <a:srgbClr val="000000"/>
                </a:solidFill>
                <a:latin typeface="Times New Roman" pitchFamily="18" charset="0"/>
              </a:rPr>
              <a:t>2015</a:t>
            </a:r>
            <a:endParaRPr lang="pt-B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7004050" y="6172200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>
                <a:solidFill>
                  <a:srgbClr val="000000"/>
                </a:solidFill>
                <a:latin typeface="Times New Roman" pitchFamily="18" charset="0"/>
              </a:rPr>
              <a:t>Landsat 226/69</a:t>
            </a:r>
          </a:p>
        </p:txBody>
      </p:sp>
      <p:pic>
        <p:nvPicPr>
          <p:cNvPr id="49163" name="Picture 11" descr="mt-lim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588"/>
            <a:ext cx="3924300" cy="3087687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115616" y="188640"/>
            <a:ext cx="1872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 smtClean="0">
                <a:solidFill>
                  <a:schemeClr val="bg1"/>
                </a:solidFill>
              </a:rPr>
              <a:t>Examples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827584" y="2348880"/>
            <a:ext cx="50405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rgbClr val="000000"/>
                </a:solidFill>
              </a:rPr>
              <a:t>Estado do </a:t>
            </a:r>
            <a:r>
              <a:rPr lang="en-GB" sz="2000" dirty="0" err="1" smtClean="0">
                <a:solidFill>
                  <a:srgbClr val="000000"/>
                </a:solidFill>
              </a:rPr>
              <a:t>Mato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Grosso</a:t>
            </a:r>
            <a:r>
              <a:rPr lang="en-GB" sz="2000" dirty="0" smtClean="0">
                <a:solidFill>
                  <a:srgbClr val="000000"/>
                </a:solidFill>
              </a:rPr>
              <a:t>: </a:t>
            </a:r>
            <a:r>
              <a:rPr lang="en-GB" sz="2000" dirty="0" err="1" smtClean="0">
                <a:solidFill>
                  <a:srgbClr val="000000"/>
                </a:solidFill>
              </a:rPr>
              <a:t>desmatamento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para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grandes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empreendimentos</a:t>
            </a:r>
            <a:r>
              <a:rPr lang="en-GB" sz="2000" dirty="0" smtClean="0">
                <a:solidFill>
                  <a:srgbClr val="000000"/>
                </a:solidFill>
              </a:rPr>
              <a:t> agro-</a:t>
            </a:r>
            <a:r>
              <a:rPr lang="en-GB" sz="2000" dirty="0" err="1" smtClean="0">
                <a:solidFill>
                  <a:srgbClr val="000000"/>
                </a:solidFill>
              </a:rPr>
              <a:t>pecuários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7039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M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987824" y="188640"/>
            <a:ext cx="63367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>
                <a:solidFill>
                  <a:srgbClr val="000000"/>
                </a:solidFill>
              </a:rPr>
              <a:t>Como </a:t>
            </a:r>
            <a:r>
              <a:rPr lang="en-GB" dirty="0" err="1" smtClean="0">
                <a:solidFill>
                  <a:srgbClr val="000000"/>
                </a:solidFill>
              </a:rPr>
              <a:t>ocorre</a:t>
            </a:r>
            <a:r>
              <a:rPr lang="en-GB" dirty="0" smtClean="0">
                <a:solidFill>
                  <a:srgbClr val="000000"/>
                </a:solidFill>
              </a:rPr>
              <a:t> o </a:t>
            </a:r>
            <a:r>
              <a:rPr lang="en-GB" dirty="0" err="1" smtClean="0">
                <a:solidFill>
                  <a:srgbClr val="000000"/>
                </a:solidFill>
              </a:rPr>
              <a:t>processo</a:t>
            </a:r>
            <a:r>
              <a:rPr lang="en-GB" dirty="0" smtClean="0">
                <a:solidFill>
                  <a:srgbClr val="000000"/>
                </a:solidFill>
              </a:rPr>
              <a:t> de </a:t>
            </a:r>
            <a:r>
              <a:rPr lang="en-GB" dirty="0" err="1" smtClean="0">
                <a:solidFill>
                  <a:srgbClr val="000000"/>
                </a:solidFill>
              </a:rPr>
              <a:t>desmatamento</a:t>
            </a:r>
            <a:r>
              <a:rPr lang="en-GB" dirty="0" smtClean="0">
                <a:solidFill>
                  <a:srgbClr val="000000"/>
                </a:solidFill>
              </a:rPr>
              <a:t>?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35102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M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07504" y="6237312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Corte </a:t>
            </a:r>
            <a:r>
              <a:rPr lang="en-GB" dirty="0" err="1" smtClean="0">
                <a:solidFill>
                  <a:schemeClr val="bg1"/>
                </a:solidFill>
              </a:rPr>
              <a:t>seletivo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8948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MT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191625" cy="6894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015145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3"/>
          <p:cNvSpPr>
            <a:spLocks noChangeArrowheads="1" noChangeShapeType="1" noTextEdit="1"/>
          </p:cNvSpPr>
          <p:nvPr/>
        </p:nvSpPr>
        <p:spPr bwMode="auto">
          <a:xfrm>
            <a:off x="381000" y="914400"/>
            <a:ext cx="845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8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 Black"/>
              </a:rPr>
              <a:t>PRODES DIGITAL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016000" y="2651125"/>
            <a:ext cx="706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4000"/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784350" y="4098925"/>
            <a:ext cx="5380038" cy="1938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rgbClr val="000066"/>
                </a:solidFill>
              </a:rPr>
              <a:t>MINISTÉRIO  DA  CIÊNCIA  E  TECNOLOGIA</a:t>
            </a:r>
          </a:p>
          <a:p>
            <a:r>
              <a:rPr lang="pt-BR" sz="2000">
                <a:solidFill>
                  <a:srgbClr val="000066"/>
                </a:solidFill>
              </a:rPr>
              <a:t>INPE - Instituto Nacional de Pesquisas Espaciais</a:t>
            </a:r>
          </a:p>
          <a:p>
            <a:r>
              <a:rPr lang="pt-BR" sz="2000">
                <a:solidFill>
                  <a:srgbClr val="000066"/>
                </a:solidFill>
              </a:rPr>
              <a:t>Coordenação Geral de Observação da Terra - OBT</a:t>
            </a:r>
          </a:p>
          <a:p>
            <a:r>
              <a:rPr lang="pt-BR" sz="2000">
                <a:solidFill>
                  <a:srgbClr val="000066"/>
                </a:solidFill>
              </a:rPr>
              <a:t>Programa Institucional Amazônia - AMZ</a:t>
            </a:r>
          </a:p>
          <a:p>
            <a:r>
              <a:rPr lang="pt-BR" sz="2000">
                <a:solidFill>
                  <a:srgbClr val="000066"/>
                </a:solidFill>
              </a:rPr>
              <a:t>Divisão de Sensoriamento Remoto - DSR</a:t>
            </a:r>
          </a:p>
          <a:p>
            <a:r>
              <a:rPr lang="pt-BR" sz="2000">
                <a:solidFill>
                  <a:srgbClr val="000066"/>
                </a:solidFill>
              </a:rPr>
              <a:t>Divisão de Processamento de Imagem - DPI</a:t>
            </a:r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6048375"/>
            <a:ext cx="957263" cy="777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1219200" y="2574925"/>
            <a:ext cx="6534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6000">
                <a:solidFill>
                  <a:srgbClr val="0000FF"/>
                </a:solidFill>
                <a:latin typeface="Arial Black" pitchFamily="34" charset="0"/>
              </a:rPr>
              <a:t>METODOLOGIA</a:t>
            </a:r>
            <a:endParaRPr lang="pt-BR" sz="60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MT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49680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MT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6162118" y="4797152"/>
            <a:ext cx="2802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</a:rPr>
              <a:t>Queimada em andamento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6" name="Seta para a esquerda 5"/>
          <p:cNvSpPr/>
          <p:nvPr/>
        </p:nvSpPr>
        <p:spPr>
          <a:xfrm rot="20611917">
            <a:off x="5642045" y="5028710"/>
            <a:ext cx="504056" cy="14401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4567240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MT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86712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MT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16632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Remanescentes</a:t>
            </a:r>
            <a:r>
              <a:rPr lang="en-GB" dirty="0" smtClean="0">
                <a:solidFill>
                  <a:schemeClr val="bg1"/>
                </a:solidFill>
              </a:rPr>
              <a:t> de </a:t>
            </a:r>
            <a:r>
              <a:rPr lang="en-GB" dirty="0" err="1" smtClean="0">
                <a:solidFill>
                  <a:schemeClr val="bg1"/>
                </a:solidFill>
              </a:rPr>
              <a:t>queimadas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4343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MT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9552" y="1196752"/>
            <a:ext cx="8066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2"/>
                </a:solidFill>
              </a:rPr>
              <a:t> Os </a:t>
            </a:r>
            <a:r>
              <a:rPr lang="en-GB" dirty="0" err="1" smtClean="0">
                <a:solidFill>
                  <a:schemeClr val="bg2"/>
                </a:solidFill>
              </a:rPr>
              <a:t>remanescentes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são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empilhados</a:t>
            </a:r>
            <a:r>
              <a:rPr lang="en-GB" dirty="0" smtClean="0">
                <a:solidFill>
                  <a:schemeClr val="bg2"/>
                </a:solidFill>
              </a:rPr>
              <a:t> e </a:t>
            </a:r>
            <a:r>
              <a:rPr lang="en-GB" dirty="0" err="1" smtClean="0">
                <a:solidFill>
                  <a:schemeClr val="bg2"/>
                </a:solidFill>
              </a:rPr>
              <a:t>queimados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sucessivamente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82827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MT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381328"/>
            <a:ext cx="2089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2"/>
                </a:solidFill>
              </a:rPr>
              <a:t>E </a:t>
            </a:r>
            <a:r>
              <a:rPr lang="en-GB" dirty="0" err="1" smtClean="0">
                <a:solidFill>
                  <a:schemeClr val="bg2"/>
                </a:solidFill>
              </a:rPr>
              <a:t>queimados</a:t>
            </a:r>
            <a:r>
              <a:rPr lang="en-GB" dirty="0" smtClean="0">
                <a:solidFill>
                  <a:schemeClr val="bg2"/>
                </a:solidFill>
              </a:rPr>
              <a:t>....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9493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MT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87175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MT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17241" y="620688"/>
            <a:ext cx="9126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2"/>
                </a:solidFill>
              </a:rPr>
              <a:t>Resultado em futuras áreas agrícolas ou pastagens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27990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M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4" name="Text Box 3074"/>
          <p:cNvSpPr txBox="1">
            <a:spLocks noChangeArrowheads="1"/>
          </p:cNvSpPr>
          <p:nvPr/>
        </p:nvSpPr>
        <p:spPr bwMode="auto">
          <a:xfrm>
            <a:off x="1691680" y="764704"/>
            <a:ext cx="6462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t-BR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PRODES = desmatamento anual</a:t>
            </a:r>
          </a:p>
        </p:txBody>
      </p:sp>
    </p:spTree>
    <p:extLst>
      <p:ext uri="{BB962C8B-B14F-4D97-AF65-F5344CB8AC3E}">
        <p14:creationId xmlns:p14="http://schemas.microsoft.com/office/powerpoint/2010/main" xmlns="" val="45368650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0"/>
          <p:cNvGrpSpPr/>
          <p:nvPr/>
        </p:nvGrpSpPr>
        <p:grpSpPr>
          <a:xfrm>
            <a:off x="323528" y="1124744"/>
            <a:ext cx="8496944" cy="4392488"/>
            <a:chOff x="323528" y="1556792"/>
            <a:chExt cx="8496944" cy="4392488"/>
          </a:xfrm>
        </p:grpSpPr>
        <p:pic>
          <p:nvPicPr>
            <p:cNvPr id="139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1556792"/>
              <a:ext cx="8496944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CaixaDeTexto 2"/>
            <p:cNvSpPr txBox="1"/>
            <p:nvPr/>
          </p:nvSpPr>
          <p:spPr>
            <a:xfrm rot="16200000">
              <a:off x="259671" y="3409805"/>
              <a:ext cx="8867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200" dirty="0" smtClean="0">
                  <a:solidFill>
                    <a:schemeClr val="bg2"/>
                  </a:solidFill>
                  <a:latin typeface="Arial Black" pitchFamily="34" charset="0"/>
                  <a:cs typeface="Arial" pitchFamily="34" charset="0"/>
                </a:rPr>
                <a:t>Km</a:t>
              </a:r>
              <a:r>
                <a:rPr lang="pt-BR" sz="1200" baseline="30000" dirty="0" smtClean="0">
                  <a:solidFill>
                    <a:schemeClr val="bg2"/>
                  </a:solidFill>
                  <a:latin typeface="Arial Black" pitchFamily="34" charset="0"/>
                  <a:cs typeface="Arial" pitchFamily="34" charset="0"/>
                </a:rPr>
                <a:t>2</a:t>
              </a:r>
              <a:r>
                <a:rPr lang="pt-BR" sz="1200" dirty="0" smtClean="0">
                  <a:solidFill>
                    <a:schemeClr val="bg2"/>
                  </a:solidFill>
                  <a:latin typeface="Arial Black" pitchFamily="34" charset="0"/>
                  <a:cs typeface="Arial" pitchFamily="34" charset="0"/>
                </a:rPr>
                <a:t>/ano</a:t>
              </a:r>
              <a:endParaRPr lang="pt-BR" sz="1200" dirty="0">
                <a:solidFill>
                  <a:schemeClr val="bg2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708460" y="5422181"/>
              <a:ext cx="6556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solidFill>
                    <a:schemeClr val="bg2"/>
                  </a:solidFill>
                  <a:latin typeface="Arial Black" pitchFamily="34" charset="0"/>
                </a:rPr>
                <a:t>Ano</a:t>
              </a:r>
              <a:endParaRPr lang="pt-BR" sz="1200" dirty="0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2905072" y="1732492"/>
              <a:ext cx="447523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2"/>
                  </a:solidFill>
                  <a:latin typeface="Arial Black" pitchFamily="34" charset="0"/>
                </a:rPr>
                <a:t>Taxa</a:t>
              </a:r>
              <a:r>
                <a:rPr lang="en-US" sz="1200" dirty="0" smtClean="0">
                  <a:solidFill>
                    <a:schemeClr val="bg2"/>
                  </a:solidFill>
                  <a:latin typeface="Arial Black" pitchFamily="34" charset="0"/>
                </a:rPr>
                <a:t> de </a:t>
              </a:r>
              <a:r>
                <a:rPr lang="en-US" sz="1200" dirty="0" err="1" smtClean="0">
                  <a:solidFill>
                    <a:schemeClr val="bg2"/>
                  </a:solidFill>
                  <a:latin typeface="Arial Black" pitchFamily="34" charset="0"/>
                </a:rPr>
                <a:t>desmatamento</a:t>
              </a:r>
              <a:r>
                <a:rPr lang="en-US" sz="1200" dirty="0" smtClean="0">
                  <a:solidFill>
                    <a:schemeClr val="bg2"/>
                  </a:solidFill>
                  <a:latin typeface="Arial Black" pitchFamily="34" charset="0"/>
                </a:rPr>
                <a:t> </a:t>
              </a:r>
              <a:r>
                <a:rPr lang="en-US" sz="1200" dirty="0" err="1" smtClean="0">
                  <a:solidFill>
                    <a:schemeClr val="bg2"/>
                  </a:solidFill>
                  <a:latin typeface="Arial Black" pitchFamily="34" charset="0"/>
                </a:rPr>
                <a:t>na</a:t>
              </a:r>
              <a:r>
                <a:rPr lang="en-US" sz="1200" dirty="0" smtClean="0">
                  <a:solidFill>
                    <a:schemeClr val="bg2"/>
                  </a:solidFill>
                  <a:latin typeface="Arial Black" pitchFamily="34" charset="0"/>
                </a:rPr>
                <a:t> </a:t>
              </a:r>
              <a:r>
                <a:rPr lang="en-US" sz="1200" dirty="0" err="1" smtClean="0">
                  <a:solidFill>
                    <a:schemeClr val="bg2"/>
                  </a:solidFill>
                  <a:latin typeface="Arial Black" pitchFamily="34" charset="0"/>
                </a:rPr>
                <a:t>Amazônia</a:t>
              </a:r>
              <a:r>
                <a:rPr lang="en-US" sz="1200" dirty="0" smtClean="0">
                  <a:solidFill>
                    <a:schemeClr val="bg2"/>
                  </a:solidFill>
                  <a:latin typeface="Arial Black" pitchFamily="34" charset="0"/>
                </a:rPr>
                <a:t> </a:t>
              </a:r>
              <a:r>
                <a:rPr lang="en-US" sz="1200" dirty="0" err="1" smtClean="0">
                  <a:solidFill>
                    <a:schemeClr val="bg2"/>
                  </a:solidFill>
                  <a:latin typeface="Arial Black" pitchFamily="34" charset="0"/>
                </a:rPr>
                <a:t>Brasileira</a:t>
              </a:r>
              <a:endParaRPr lang="pt-BR" sz="1200" dirty="0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395536" y="5301208"/>
              <a:ext cx="17315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228600" indent="-228600">
                <a:buAutoNum type="alphaLcParenBoth"/>
              </a:pPr>
              <a:r>
                <a:rPr lang="pt-BR" sz="1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Média entre 1977-1988</a:t>
              </a:r>
            </a:p>
            <a:p>
              <a:pPr marL="228600" indent="-228600">
                <a:buAutoNum type="alphaLcParenBoth"/>
              </a:pPr>
              <a:r>
                <a:rPr lang="pt-BR" sz="1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Média entre 1993-1994</a:t>
              </a:r>
              <a:endParaRPr lang="pt-BR" sz="1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8" y="5589240"/>
          <a:ext cx="9143982" cy="474716"/>
        </p:xfrm>
        <a:graphic>
          <a:graphicData uri="http://schemas.openxmlformats.org/drawingml/2006/table">
            <a:tbl>
              <a:tblPr/>
              <a:tblGrid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  <a:gridCol w="338666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88 (a)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89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90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91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92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93 (b)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94 (b)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95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96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97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98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99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09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6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21050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17770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13730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11030</a:t>
                      </a:r>
                      <a:endParaRPr lang="pt-BR" sz="110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13786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14896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14896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29059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18161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13227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17383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17259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18226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18165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21651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25396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27772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19014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14286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11651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12911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7464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7000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6418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4571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5891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chemeClr val="bg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5012</a:t>
                      </a:r>
                      <a:endParaRPr lang="pt-BR" sz="11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0509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822325" y="3927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685800" y="3429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36869" name="Rectangle 2236"/>
          <p:cNvSpPr>
            <a:spLocks noChangeArrowheads="1"/>
          </p:cNvSpPr>
          <p:nvPr/>
        </p:nvSpPr>
        <p:spPr bwMode="auto">
          <a:xfrm>
            <a:off x="373063" y="3144838"/>
            <a:ext cx="9366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6870" name="Rectangle 2237"/>
          <p:cNvSpPr>
            <a:spLocks noChangeArrowheads="1"/>
          </p:cNvSpPr>
          <p:nvPr/>
        </p:nvSpPr>
        <p:spPr bwMode="auto">
          <a:xfrm>
            <a:off x="228600" y="2779713"/>
            <a:ext cx="3887788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6871" name="Rectangle 2242"/>
          <p:cNvSpPr>
            <a:spLocks noChangeArrowheads="1"/>
          </p:cNvSpPr>
          <p:nvPr/>
        </p:nvSpPr>
        <p:spPr bwMode="auto">
          <a:xfrm>
            <a:off x="258763" y="4554538"/>
            <a:ext cx="9366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6872" name="Rectangle 2243"/>
          <p:cNvSpPr>
            <a:spLocks noChangeArrowheads="1"/>
          </p:cNvSpPr>
          <p:nvPr/>
        </p:nvSpPr>
        <p:spPr bwMode="auto">
          <a:xfrm>
            <a:off x="190500" y="4305300"/>
            <a:ext cx="9366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6873" name="Rectangle 2244"/>
          <p:cNvSpPr>
            <a:spLocks noChangeArrowheads="1"/>
          </p:cNvSpPr>
          <p:nvPr/>
        </p:nvSpPr>
        <p:spPr bwMode="auto">
          <a:xfrm>
            <a:off x="190500" y="5167313"/>
            <a:ext cx="412591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36874" name="Imagem 11" descr="Panamazônia_9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845" y="57150"/>
            <a:ext cx="5252649" cy="67413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Elipse 10"/>
          <p:cNvSpPr/>
          <p:nvPr/>
        </p:nvSpPr>
        <p:spPr bwMode="auto">
          <a:xfrm>
            <a:off x="2028515" y="5809456"/>
            <a:ext cx="1656184" cy="4279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Seta para a direita 11"/>
          <p:cNvSpPr/>
          <p:nvPr/>
        </p:nvSpPr>
        <p:spPr bwMode="auto">
          <a:xfrm>
            <a:off x="1394708" y="5877272"/>
            <a:ext cx="546360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479529" y="5301208"/>
            <a:ext cx="3635896" cy="132343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pt-BR" sz="1000" dirty="0" smtClean="0">
                <a:solidFill>
                  <a:schemeClr val="bg2"/>
                </a:solidFill>
              </a:rPr>
              <a:t>DUARTE, V.; SHIMABUKURO, Y. E.; SANTOS, J. R.; MELLO, E. M. K.; MOREIRA, J. C.; MOREIRA, M. A.; SOUZA, R. C. M.; SHIMABUKURO, R. M. K.; FREITAS, U. M. </a:t>
            </a:r>
            <a:r>
              <a:rPr lang="pt-BR" sz="1000" b="1" dirty="0" smtClean="0">
                <a:solidFill>
                  <a:schemeClr val="bg2"/>
                </a:solidFill>
              </a:rPr>
              <a:t>Metodologia para criação do PRODES digital e do banco de dados digitais da Amazônia</a:t>
            </a:r>
            <a:r>
              <a:rPr lang="pt-BR" sz="1000" dirty="0" smtClean="0">
                <a:solidFill>
                  <a:schemeClr val="bg2"/>
                </a:solidFill>
              </a:rPr>
              <a:t>: Projeto BADDAM. </a:t>
            </a:r>
            <a:r>
              <a:rPr lang="pt-BR" sz="1000" dirty="0" err="1" smtClean="0">
                <a:solidFill>
                  <a:schemeClr val="bg2"/>
                </a:solidFill>
              </a:rPr>
              <a:t>Sao</a:t>
            </a:r>
            <a:r>
              <a:rPr lang="pt-BR" sz="1000" dirty="0" smtClean="0">
                <a:solidFill>
                  <a:schemeClr val="bg2"/>
                </a:solidFill>
              </a:rPr>
              <a:t> Jose dos Campos: INPE, 1999. 33 p. (INPE-7032-PUD/035). Disponível em: &lt;</a:t>
            </a:r>
            <a:r>
              <a:rPr lang="pt-BR" sz="1000" dirty="0" smtClean="0">
                <a:solidFill>
                  <a:schemeClr val="bg2"/>
                </a:solidFill>
                <a:hlinkClick r:id="rId3"/>
              </a:rPr>
              <a:t>http://urlib.net/6qtX3pFwXQZ3r59YD6/GNUii</a:t>
            </a:r>
            <a:r>
              <a:rPr lang="pt-BR" sz="1000" dirty="0" smtClean="0">
                <a:solidFill>
                  <a:schemeClr val="bg2"/>
                </a:solidFill>
              </a:rPr>
              <a:t>&gt;. Acesso em: 15 jul. 2014</a:t>
            </a:r>
            <a:endParaRPr lang="pt-BR" sz="1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292225" y="1436688"/>
            <a:ext cx="6586538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>
                <a:solidFill>
                  <a:srgbClr val="0000FF"/>
                </a:solidFill>
                <a:latin typeface="Arial Black" pitchFamily="34" charset="0"/>
              </a:rPr>
              <a:t>ATUALIZAÇÃO DO PROJETO</a:t>
            </a:r>
            <a:endParaRPr lang="pt-BR" sz="4000">
              <a:solidFill>
                <a:srgbClr val="0000FF"/>
              </a:solidFill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4000">
                <a:solidFill>
                  <a:srgbClr val="0000FF"/>
                </a:solidFill>
                <a:latin typeface="Arial Black" pitchFamily="34" charset="0"/>
              </a:rPr>
              <a:t>PRODES DIGITAL</a:t>
            </a:r>
            <a:r>
              <a:rPr lang="pt-BR" sz="3200">
                <a:solidFill>
                  <a:srgbClr val="0000FF"/>
                </a:solidFill>
                <a:latin typeface="Arial" pitchFamily="34" charset="0"/>
              </a:rPr>
              <a:t> </a:t>
            </a:r>
            <a:endParaRPr lang="pt-BR" sz="2800">
              <a:solidFill>
                <a:srgbClr val="0000FF"/>
              </a:solidFill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800">
                <a:solidFill>
                  <a:srgbClr val="0000FF"/>
                </a:solidFill>
                <a:latin typeface="Arial Black" pitchFamily="34" charset="0"/>
              </a:rPr>
              <a:t>PROBLEMAS  DE  DISTORÇÕES</a:t>
            </a:r>
          </a:p>
          <a:p>
            <a:pPr algn="ctr">
              <a:lnSpc>
                <a:spcPct val="150000"/>
              </a:lnSpc>
            </a:pPr>
            <a:r>
              <a:rPr lang="pt-BR" sz="2800">
                <a:solidFill>
                  <a:srgbClr val="0000FF"/>
                </a:solidFill>
                <a:latin typeface="Arial Black" pitchFamily="34" charset="0"/>
              </a:rPr>
              <a:t> DOS MAPEAMENTOS  GERADOS</a:t>
            </a:r>
          </a:p>
          <a:p>
            <a:pPr algn="ctr">
              <a:lnSpc>
                <a:spcPct val="150000"/>
              </a:lnSpc>
            </a:pPr>
            <a:r>
              <a:rPr lang="pt-BR" sz="2800">
                <a:solidFill>
                  <a:srgbClr val="0000FF"/>
                </a:solidFill>
                <a:latin typeface="Arial Black" pitchFamily="34" charset="0"/>
              </a:rPr>
              <a:t>EM  1997 - 2000</a:t>
            </a:r>
          </a:p>
          <a:p>
            <a:pPr algn="ctr">
              <a:lnSpc>
                <a:spcPct val="150000"/>
              </a:lnSpc>
            </a:pPr>
            <a:endParaRPr lang="pt-BR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489653" cy="64533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4860032" y="5663570"/>
            <a:ext cx="4139952" cy="86177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pt-BR" sz="1000" dirty="0" smtClean="0">
                <a:solidFill>
                  <a:schemeClr val="bg2"/>
                </a:solidFill>
              </a:rPr>
              <a:t>DUARTE, V.; SHIMABUKURO, Y. E.; AULICINO, L. C. M. </a:t>
            </a:r>
            <a:r>
              <a:rPr lang="pt-BR" sz="1000" b="1" dirty="0" smtClean="0">
                <a:solidFill>
                  <a:schemeClr val="bg2"/>
                </a:solidFill>
              </a:rPr>
              <a:t>Metodologia para corrigir as distorções observadas entre os mapeamentos temporais do projeto PRODES digital</a:t>
            </a:r>
            <a:r>
              <a:rPr lang="pt-BR" sz="1000" dirty="0" smtClean="0">
                <a:solidFill>
                  <a:schemeClr val="bg2"/>
                </a:solidFill>
              </a:rPr>
              <a:t>. São José dos Campos: INPE, 2002. 15 p. (INPE-8760-PUD/110). Disponível em: &lt;</a:t>
            </a:r>
            <a:r>
              <a:rPr lang="pt-BR" sz="1000" dirty="0" smtClean="0">
                <a:solidFill>
                  <a:schemeClr val="bg2"/>
                </a:solidFill>
                <a:hlinkClick r:id="rId3"/>
              </a:rPr>
              <a:t>http://urlib.net/6qtX3pFwXQZ3r59YD6/GPAaf</a:t>
            </a:r>
            <a:r>
              <a:rPr lang="pt-BR" sz="1000" dirty="0" smtClean="0">
                <a:solidFill>
                  <a:schemeClr val="bg2"/>
                </a:solidFill>
              </a:rPr>
              <a:t>&gt;. Acesso em: 17 fev. 2015. </a:t>
            </a:r>
            <a:endParaRPr lang="pt-BR" sz="1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GISTRO_IMAGEM_IMAGEM_1997X2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4715139"/>
            <a:ext cx="5853633" cy="1738197"/>
          </a:xfrm>
          <a:prstGeom prst="rect">
            <a:avLst/>
          </a:prstGeom>
        </p:spPr>
      </p:pic>
      <p:pic>
        <p:nvPicPr>
          <p:cNvPr id="3" name="Imagem 2" descr="REGISTRO_IMAGEM_IMAGEM_1997X2000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476672"/>
            <a:ext cx="6273445" cy="424847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028" descr="C:\Temp\distorção14.gif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32000"/>
            <a:ext cx="4546800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1029"/>
          <p:cNvSpPr txBox="1">
            <a:spLocks noChangeArrowheads="1"/>
          </p:cNvSpPr>
          <p:nvPr/>
        </p:nvSpPr>
        <p:spPr bwMode="auto">
          <a:xfrm>
            <a:off x="864000" y="612000"/>
            <a:ext cx="259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00CC"/>
                </a:solidFill>
                <a:latin typeface="Arial Black" pitchFamily="34" charset="0"/>
              </a:rPr>
              <a:t>IMAGEM DE 1997</a:t>
            </a:r>
            <a:endParaRPr lang="pt-BR" sz="1600" dirty="0">
              <a:solidFill>
                <a:srgbClr val="0000CC"/>
              </a:solidFill>
              <a:latin typeface="Arial" pitchFamily="34" charset="0"/>
            </a:endParaRPr>
          </a:p>
        </p:txBody>
      </p:sp>
      <p:pic>
        <p:nvPicPr>
          <p:cNvPr id="60420" name="Picture 1030" descr="C:\Temp\distorção1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332000"/>
            <a:ext cx="4530074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1031"/>
          <p:cNvSpPr txBox="1">
            <a:spLocks noChangeArrowheads="1"/>
          </p:cNvSpPr>
          <p:nvPr/>
        </p:nvSpPr>
        <p:spPr bwMode="auto">
          <a:xfrm>
            <a:off x="5580000" y="612000"/>
            <a:ext cx="2229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00CC"/>
                </a:solidFill>
                <a:latin typeface="Arial Black" pitchFamily="34" charset="0"/>
              </a:rPr>
              <a:t>MAPA </a:t>
            </a:r>
            <a:r>
              <a:rPr lang="pt-BR" sz="2000" dirty="0" smtClean="0">
                <a:solidFill>
                  <a:srgbClr val="0000CC"/>
                </a:solidFill>
                <a:latin typeface="Arial Black" pitchFamily="34" charset="0"/>
              </a:rPr>
              <a:t>DE 1997</a:t>
            </a:r>
            <a:endParaRPr lang="pt-BR" sz="2000" dirty="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60422" name="Text Box 1032"/>
          <p:cNvSpPr txBox="1">
            <a:spLocks noChangeArrowheads="1"/>
          </p:cNvSpPr>
          <p:nvPr/>
        </p:nvSpPr>
        <p:spPr bwMode="auto">
          <a:xfrm>
            <a:off x="4979988" y="4592638"/>
            <a:ext cx="1878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Arial Black" pitchFamily="34" charset="0"/>
              </a:rPr>
              <a:t>DESMAT. 97</a:t>
            </a:r>
          </a:p>
        </p:txBody>
      </p:sp>
      <p:sp>
        <p:nvSpPr>
          <p:cNvPr id="60423" name="Line 1035"/>
          <p:cNvSpPr>
            <a:spLocks noChangeShapeType="1"/>
          </p:cNvSpPr>
          <p:nvPr/>
        </p:nvSpPr>
        <p:spPr bwMode="auto">
          <a:xfrm>
            <a:off x="6858000" y="4800600"/>
            <a:ext cx="990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027" descr="C:\Temp\distorção1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32000"/>
            <a:ext cx="4545470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1028" descr="C:\Temp\distorção12.gif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332000"/>
            <a:ext cx="4528800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029"/>
          <p:cNvSpPr txBox="1">
            <a:spLocks noChangeArrowheads="1"/>
          </p:cNvSpPr>
          <p:nvPr/>
        </p:nvSpPr>
        <p:spPr bwMode="auto">
          <a:xfrm>
            <a:off x="864000" y="612000"/>
            <a:ext cx="259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00CC"/>
                </a:solidFill>
                <a:latin typeface="Arial Black" pitchFamily="34" charset="0"/>
              </a:rPr>
              <a:t>IMAGEM DE 2000</a:t>
            </a:r>
          </a:p>
        </p:txBody>
      </p:sp>
      <p:sp>
        <p:nvSpPr>
          <p:cNvPr id="61445" name="Text Box 1030"/>
          <p:cNvSpPr txBox="1">
            <a:spLocks noChangeArrowheads="1"/>
          </p:cNvSpPr>
          <p:nvPr/>
        </p:nvSpPr>
        <p:spPr bwMode="auto">
          <a:xfrm>
            <a:off x="5580000" y="612000"/>
            <a:ext cx="2230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00CC"/>
                </a:solidFill>
                <a:latin typeface="Arial Black" pitchFamily="34" charset="0"/>
              </a:rPr>
              <a:t>MAPA DE 2000</a:t>
            </a:r>
          </a:p>
        </p:txBody>
      </p:sp>
      <p:sp>
        <p:nvSpPr>
          <p:cNvPr id="61446" name="Text Box 1031"/>
          <p:cNvSpPr txBox="1">
            <a:spLocks noChangeArrowheads="1"/>
          </p:cNvSpPr>
          <p:nvPr/>
        </p:nvSpPr>
        <p:spPr bwMode="auto">
          <a:xfrm>
            <a:off x="457200" y="4897438"/>
            <a:ext cx="187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Arial Black" pitchFamily="34" charset="0"/>
              </a:rPr>
              <a:t>DESMAT. 97</a:t>
            </a:r>
            <a:endParaRPr lang="pt-BR" sz="2000">
              <a:latin typeface="Arial Black" pitchFamily="34" charset="0"/>
            </a:endParaRPr>
          </a:p>
        </p:txBody>
      </p:sp>
      <p:sp>
        <p:nvSpPr>
          <p:cNvPr id="61447" name="Line 1032"/>
          <p:cNvSpPr>
            <a:spLocks noChangeShapeType="1"/>
          </p:cNvSpPr>
          <p:nvPr/>
        </p:nvSpPr>
        <p:spPr bwMode="auto">
          <a:xfrm>
            <a:off x="2438400" y="5064125"/>
            <a:ext cx="990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48" name="Text Box 1033"/>
          <p:cNvSpPr txBox="1">
            <a:spLocks noChangeArrowheads="1"/>
          </p:cNvSpPr>
          <p:nvPr/>
        </p:nvSpPr>
        <p:spPr bwMode="auto">
          <a:xfrm>
            <a:off x="6497638" y="3278188"/>
            <a:ext cx="1593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bg1"/>
                </a:solidFill>
                <a:latin typeface="Arial" pitchFamily="34" charset="0"/>
              </a:rPr>
              <a:t>DESMAT. 2000</a:t>
            </a:r>
            <a:endParaRPr lang="pt-BR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1449" name="Line 1034"/>
          <p:cNvSpPr>
            <a:spLocks noChangeShapeType="1"/>
          </p:cNvSpPr>
          <p:nvPr/>
        </p:nvSpPr>
        <p:spPr bwMode="auto">
          <a:xfrm>
            <a:off x="8077200" y="3452813"/>
            <a:ext cx="457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50" name="Text Box 1035"/>
          <p:cNvSpPr txBox="1">
            <a:spLocks noChangeArrowheads="1"/>
          </p:cNvSpPr>
          <p:nvPr/>
        </p:nvSpPr>
        <p:spPr bwMode="auto">
          <a:xfrm>
            <a:off x="5257800" y="4800600"/>
            <a:ext cx="187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Arial Black" pitchFamily="34" charset="0"/>
              </a:rPr>
              <a:t>DESMAT. 97</a:t>
            </a:r>
          </a:p>
        </p:txBody>
      </p:sp>
      <p:sp>
        <p:nvSpPr>
          <p:cNvPr id="61451" name="Text Box 1036"/>
          <p:cNvSpPr txBox="1">
            <a:spLocks noChangeArrowheads="1"/>
          </p:cNvSpPr>
          <p:nvPr/>
        </p:nvSpPr>
        <p:spPr bwMode="auto">
          <a:xfrm>
            <a:off x="7146925" y="4613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61452" name="Line 1037"/>
          <p:cNvSpPr>
            <a:spLocks noChangeShapeType="1"/>
          </p:cNvSpPr>
          <p:nvPr/>
        </p:nvSpPr>
        <p:spPr bwMode="auto">
          <a:xfrm>
            <a:off x="7086600" y="4970463"/>
            <a:ext cx="990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53" name="Line 1038"/>
          <p:cNvSpPr>
            <a:spLocks noChangeShapeType="1"/>
          </p:cNvSpPr>
          <p:nvPr/>
        </p:nvSpPr>
        <p:spPr bwMode="auto">
          <a:xfrm>
            <a:off x="7315200" y="3962400"/>
            <a:ext cx="990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Text Box 1031"/>
          <p:cNvSpPr txBox="1">
            <a:spLocks noChangeArrowheads="1"/>
          </p:cNvSpPr>
          <p:nvPr/>
        </p:nvSpPr>
        <p:spPr bwMode="auto">
          <a:xfrm>
            <a:off x="457200" y="4897438"/>
            <a:ext cx="187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Arial Black" pitchFamily="34" charset="0"/>
              </a:rPr>
              <a:t>DESMAT. 97</a:t>
            </a:r>
            <a:endParaRPr lang="pt-BR" sz="2000">
              <a:latin typeface="Arial Black" pitchFamily="34" charset="0"/>
            </a:endParaRPr>
          </a:p>
        </p:txBody>
      </p:sp>
      <p:sp>
        <p:nvSpPr>
          <p:cNvPr id="61447" name="Line 1032"/>
          <p:cNvSpPr>
            <a:spLocks noChangeShapeType="1"/>
          </p:cNvSpPr>
          <p:nvPr/>
        </p:nvSpPr>
        <p:spPr bwMode="auto">
          <a:xfrm>
            <a:off x="2438400" y="5064125"/>
            <a:ext cx="990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48" name="Text Box 1033"/>
          <p:cNvSpPr txBox="1">
            <a:spLocks noChangeArrowheads="1"/>
          </p:cNvSpPr>
          <p:nvPr/>
        </p:nvSpPr>
        <p:spPr bwMode="auto">
          <a:xfrm>
            <a:off x="6497638" y="3278188"/>
            <a:ext cx="1593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bg1"/>
                </a:solidFill>
                <a:latin typeface="Arial" pitchFamily="34" charset="0"/>
              </a:rPr>
              <a:t>DESMAT. 2000</a:t>
            </a:r>
            <a:endParaRPr lang="pt-BR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1449" name="Line 1034"/>
          <p:cNvSpPr>
            <a:spLocks noChangeShapeType="1"/>
          </p:cNvSpPr>
          <p:nvPr/>
        </p:nvSpPr>
        <p:spPr bwMode="auto">
          <a:xfrm>
            <a:off x="8077200" y="3452813"/>
            <a:ext cx="457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50" name="Text Box 1035"/>
          <p:cNvSpPr txBox="1">
            <a:spLocks noChangeArrowheads="1"/>
          </p:cNvSpPr>
          <p:nvPr/>
        </p:nvSpPr>
        <p:spPr bwMode="auto">
          <a:xfrm>
            <a:off x="5257800" y="4800600"/>
            <a:ext cx="187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Arial Black" pitchFamily="34" charset="0"/>
              </a:rPr>
              <a:t>DESMAT. 97</a:t>
            </a:r>
          </a:p>
        </p:txBody>
      </p:sp>
      <p:sp>
        <p:nvSpPr>
          <p:cNvPr id="61451" name="Text Box 1036"/>
          <p:cNvSpPr txBox="1">
            <a:spLocks noChangeArrowheads="1"/>
          </p:cNvSpPr>
          <p:nvPr/>
        </p:nvSpPr>
        <p:spPr bwMode="auto">
          <a:xfrm>
            <a:off x="7146925" y="4613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61452" name="Line 1037"/>
          <p:cNvSpPr>
            <a:spLocks noChangeShapeType="1"/>
          </p:cNvSpPr>
          <p:nvPr/>
        </p:nvSpPr>
        <p:spPr bwMode="auto">
          <a:xfrm>
            <a:off x="7086600" y="4970463"/>
            <a:ext cx="990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53" name="Line 1038"/>
          <p:cNvSpPr>
            <a:spLocks noChangeShapeType="1"/>
          </p:cNvSpPr>
          <p:nvPr/>
        </p:nvSpPr>
        <p:spPr bwMode="auto">
          <a:xfrm>
            <a:off x="7315200" y="3962400"/>
            <a:ext cx="990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6" name="Grupo 15"/>
          <p:cNvGrpSpPr/>
          <p:nvPr/>
        </p:nvGrpSpPr>
        <p:grpSpPr>
          <a:xfrm>
            <a:off x="0" y="2425410"/>
            <a:ext cx="4648200" cy="3595878"/>
            <a:chOff x="0" y="1828800"/>
            <a:chExt cx="4648200" cy="3632200"/>
          </a:xfrm>
        </p:grpSpPr>
        <p:pic>
          <p:nvPicPr>
            <p:cNvPr id="17" name="Picture 2" descr="C:\Temp\distorção2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828800"/>
              <a:ext cx="4648200" cy="363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53975" y="4240213"/>
              <a:ext cx="2947988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rial" pitchFamily="34" charset="0"/>
                </a:rPr>
                <a:t>INVASÃO DO DESMAT. 2000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rial" pitchFamily="34" charset="0"/>
                </a:rPr>
                <a:t>SOBRE O DESMAT. 1997</a:t>
              </a:r>
              <a:endParaRPr lang="pt-BR" sz="1600" b="1" dirty="0">
                <a:latin typeface="Arial" pitchFamily="34" charset="0"/>
              </a:endParaRPr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V="1">
              <a:off x="3048000" y="3581401"/>
              <a:ext cx="381000" cy="7620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3048000" y="4191001"/>
              <a:ext cx="1084263" cy="228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1911350" y="2590801"/>
              <a:ext cx="15938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Arial" pitchFamily="34" charset="0"/>
                </a:rPr>
                <a:t>DESMAT. 2000</a:t>
              </a:r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3489325" y="2403476"/>
              <a:ext cx="18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pt-BR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429000" y="2743201"/>
              <a:ext cx="4572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4724400" y="2420888"/>
            <a:ext cx="4419600" cy="3573875"/>
            <a:chOff x="4724400" y="1828800"/>
            <a:chExt cx="4419600" cy="3609975"/>
          </a:xfrm>
        </p:grpSpPr>
        <p:pic>
          <p:nvPicPr>
            <p:cNvPr id="25" name="Picture 3" descr="C:\Temp\distorção20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4400" y="1828800"/>
              <a:ext cx="4419600" cy="360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4800600" y="4191000"/>
              <a:ext cx="2765425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latin typeface="Arial" pitchFamily="34" charset="0"/>
                </a:rPr>
                <a:t>RECUPERAÇÃO DO TEMA</a:t>
              </a:r>
            </a:p>
            <a:p>
              <a:pPr algn="ctr"/>
              <a:r>
                <a:rPr lang="pt-BR" sz="1600" b="1">
                  <a:solidFill>
                    <a:schemeClr val="bg1"/>
                  </a:solidFill>
                  <a:latin typeface="Arial" pitchFamily="34" charset="0"/>
                </a:rPr>
                <a:t>DESMATAMENTO DE 1997</a:t>
              </a:r>
            </a:p>
            <a:p>
              <a:pPr algn="ctr"/>
              <a:r>
                <a:rPr lang="pt-BR" sz="1600" b="1">
                  <a:solidFill>
                    <a:schemeClr val="bg1"/>
                  </a:solidFill>
                  <a:latin typeface="Arial" pitchFamily="34" charset="0"/>
                </a:rPr>
                <a:t>NO “LEGAL”</a:t>
              </a: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flipV="1">
              <a:off x="7543800" y="4038600"/>
              <a:ext cx="1219200" cy="457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 flipV="1">
              <a:off x="7543800" y="3429000"/>
              <a:ext cx="533400" cy="990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334000" y="1122363"/>
            <a:ext cx="281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0000CC"/>
                </a:solidFill>
                <a:latin typeface="Arial" pitchFamily="34" charset="0"/>
              </a:rPr>
              <a:t>MAPA 2000 CORRIGIDO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685800" y="1103313"/>
            <a:ext cx="338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0000CC"/>
                </a:solidFill>
                <a:latin typeface="Arial" pitchFamily="34" charset="0"/>
              </a:rPr>
              <a:t>MAPA 2000 SEM CORREÇÃO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09600" y="304800"/>
          <a:ext cx="8001000" cy="6381750"/>
        </p:xfrm>
        <a:graphic>
          <a:graphicData uri="http://schemas.openxmlformats.org/presentationml/2006/ole">
            <p:oleObj spid="_x0000_s4098" name="Imagem de bitmap" r:id="rId3" imgW="5885714" imgH="3419952" progId="PBrush">
              <p:embed/>
            </p:oleObj>
          </a:graphicData>
        </a:graphic>
      </p:graphicFrame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5048250" y="3597275"/>
            <a:ext cx="294798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 u="sng">
                <a:solidFill>
                  <a:schemeClr val="bg1"/>
                </a:solidFill>
                <a:latin typeface="Arial" pitchFamily="34" charset="0"/>
              </a:rPr>
              <a:t>MÁSCARA  DO ANO DE 1997</a:t>
            </a:r>
            <a:endParaRPr lang="pt-BR" sz="160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pt-BR" sz="1600">
                <a:solidFill>
                  <a:schemeClr val="bg1"/>
                </a:solidFill>
                <a:latin typeface="Arial" pitchFamily="34" charset="0"/>
              </a:rPr>
              <a:t>DESMATAMENTO 1997</a:t>
            </a:r>
          </a:p>
          <a:p>
            <a:pPr algn="ctr"/>
            <a:r>
              <a:rPr lang="pt-BR" sz="1600">
                <a:solidFill>
                  <a:schemeClr val="bg1"/>
                </a:solidFill>
                <a:latin typeface="Arial" pitchFamily="34" charset="0"/>
              </a:rPr>
              <a:t>NÃO-FLORESTA</a:t>
            </a:r>
          </a:p>
          <a:p>
            <a:pPr algn="ctr"/>
            <a:r>
              <a:rPr lang="pt-BR" sz="1600">
                <a:solidFill>
                  <a:schemeClr val="bg1"/>
                </a:solidFill>
                <a:latin typeface="Arial" pitchFamily="34" charset="0"/>
              </a:rPr>
              <a:t>HIDROGRAFIA</a:t>
            </a:r>
            <a:endParaRPr lang="pt-BR">
              <a:latin typeface="Arial" pitchFamily="34" charset="0"/>
            </a:endParaRP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201738" y="2039938"/>
            <a:ext cx="24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sz="1600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762000" y="685800"/>
            <a:ext cx="766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>
                <a:solidFill>
                  <a:srgbClr val="0000CC"/>
                </a:solidFill>
                <a:latin typeface="Arial Black" pitchFamily="34" charset="0"/>
              </a:rPr>
              <a:t>VISUALIZAÇÃO DAS MÁSCARAS DOS ANOS DE 1997 E 2000</a:t>
            </a:r>
          </a:p>
          <a:p>
            <a:pPr algn="ctr"/>
            <a:r>
              <a:rPr lang="pt-BR" sz="1800">
                <a:solidFill>
                  <a:srgbClr val="0000CC"/>
                </a:solidFill>
                <a:latin typeface="Arial Black" pitchFamily="34" charset="0"/>
              </a:rPr>
              <a:t>SOBRE IMAGEM OBTIDA NO ANO DE 2000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792163" y="2881313"/>
            <a:ext cx="247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sz="1400"/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660400" y="2551113"/>
            <a:ext cx="2063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0000"/>
                </a:solidFill>
                <a:latin typeface="Arial" pitchFamily="34" charset="0"/>
              </a:rPr>
              <a:t>1 PIXEL DE</a:t>
            </a:r>
          </a:p>
          <a:p>
            <a:r>
              <a:rPr lang="pt-BR" sz="1600">
                <a:solidFill>
                  <a:srgbClr val="FF0000"/>
                </a:solidFill>
                <a:latin typeface="Arial" pitchFamily="34" charset="0"/>
              </a:rPr>
              <a:t>DIFERENÇA</a:t>
            </a:r>
          </a:p>
          <a:p>
            <a:r>
              <a:rPr lang="pt-BR" sz="1600">
                <a:solidFill>
                  <a:srgbClr val="FF0000"/>
                </a:solidFill>
                <a:latin typeface="Arial" pitchFamily="34" charset="0"/>
              </a:rPr>
              <a:t>ENTRE MÁSCARAS</a:t>
            </a:r>
            <a:endParaRPr lang="pt-BR"/>
          </a:p>
        </p:txBody>
      </p:sp>
      <p:sp>
        <p:nvSpPr>
          <p:cNvPr id="4104" name="Line 9"/>
          <p:cNvSpPr>
            <a:spLocks noChangeShapeType="1"/>
          </p:cNvSpPr>
          <p:nvPr/>
        </p:nvSpPr>
        <p:spPr bwMode="auto">
          <a:xfrm>
            <a:off x="2808288" y="2860675"/>
            <a:ext cx="715962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05" name="Line 10"/>
          <p:cNvSpPr>
            <a:spLocks noChangeShapeType="1"/>
          </p:cNvSpPr>
          <p:nvPr/>
        </p:nvSpPr>
        <p:spPr bwMode="auto">
          <a:xfrm flipH="1">
            <a:off x="3727450" y="3913188"/>
            <a:ext cx="819150" cy="31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6007100" y="5634038"/>
            <a:ext cx="2159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rgbClr val="FF0000"/>
                </a:solidFill>
                <a:latin typeface="Arial" pitchFamily="34" charset="0"/>
              </a:rPr>
              <a:t>MÁSCARA  DO ANO </a:t>
            </a:r>
          </a:p>
          <a:p>
            <a:pPr algn="ctr"/>
            <a:r>
              <a:rPr lang="pt-BR" sz="1600">
                <a:solidFill>
                  <a:srgbClr val="FF0000"/>
                </a:solidFill>
                <a:latin typeface="Arial" pitchFamily="34" charset="0"/>
              </a:rPr>
              <a:t>DE 2000</a:t>
            </a:r>
            <a:endParaRPr lang="pt-BR">
              <a:solidFill>
                <a:srgbClr val="FF0000"/>
              </a:solidFill>
            </a:endParaRPr>
          </a:p>
        </p:txBody>
      </p:sp>
      <p:sp>
        <p:nvSpPr>
          <p:cNvPr id="4107" name="Line 12"/>
          <p:cNvSpPr>
            <a:spLocks noChangeShapeType="1"/>
          </p:cNvSpPr>
          <p:nvPr/>
        </p:nvSpPr>
        <p:spPr bwMode="auto">
          <a:xfrm flipH="1">
            <a:off x="4929188" y="5915025"/>
            <a:ext cx="715962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08" name="Rectangle 13"/>
          <p:cNvSpPr>
            <a:spLocks noChangeArrowheads="1"/>
          </p:cNvSpPr>
          <p:nvPr/>
        </p:nvSpPr>
        <p:spPr bwMode="auto">
          <a:xfrm>
            <a:off x="4546600" y="3176588"/>
            <a:ext cx="101600" cy="138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>
            <a:off x="3830638" y="3176588"/>
            <a:ext cx="2454275" cy="317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Temp\distorção1.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52600"/>
            <a:ext cx="75628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838200" y="1752600"/>
            <a:ext cx="7543800" cy="4572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409950" y="3333750"/>
            <a:ext cx="3219450" cy="396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rgbClr val="0000FF"/>
                </a:solidFill>
                <a:latin typeface="Arial" pitchFamily="34" charset="0"/>
              </a:rPr>
              <a:t>ÁREA OMITIDA</a:t>
            </a:r>
            <a:endParaRPr lang="pt-BR" sz="20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>
            <a:off x="3048000" y="5867400"/>
            <a:ext cx="1371600" cy="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800225" y="5546725"/>
            <a:ext cx="140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>
                <a:solidFill>
                  <a:srgbClr val="FFFF99"/>
                </a:solidFill>
                <a:latin typeface="Arial" pitchFamily="34" charset="0"/>
              </a:rPr>
              <a:t>ÁREA</a:t>
            </a:r>
          </a:p>
          <a:p>
            <a:pPr algn="ctr"/>
            <a:r>
              <a:rPr lang="pt-BR" sz="2000" b="1">
                <a:solidFill>
                  <a:srgbClr val="FFFF99"/>
                </a:solidFill>
                <a:latin typeface="Arial" pitchFamily="34" charset="0"/>
              </a:rPr>
              <a:t>INCLUÍDA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3832225" y="36496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5181600" y="5013325"/>
            <a:ext cx="200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FF0000"/>
                </a:solidFill>
                <a:latin typeface="Arial" pitchFamily="34" charset="0"/>
              </a:rPr>
              <a:t>MÁSCARA DO </a:t>
            </a:r>
          </a:p>
          <a:p>
            <a:r>
              <a:rPr lang="pt-BR" sz="2000" b="1">
                <a:solidFill>
                  <a:srgbClr val="FF0000"/>
                </a:solidFill>
                <a:latin typeface="Arial" pitchFamily="34" charset="0"/>
              </a:rPr>
              <a:t>ANO DE 1997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201738" y="2057400"/>
            <a:ext cx="679926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700">
                <a:solidFill>
                  <a:srgbClr val="FFFF00"/>
                </a:solidFill>
                <a:latin typeface="Arial Black" pitchFamily="34" charset="0"/>
              </a:rPr>
              <a:t>MAPA  ANTIGO (1997)  SOBRE  MAPA  DO  ANO DE 2000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1219200" y="522288"/>
            <a:ext cx="69151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solidFill>
                  <a:srgbClr val="0000CC"/>
                </a:solidFill>
                <a:latin typeface="Arial" pitchFamily="34" charset="0"/>
              </a:rPr>
              <a:t>ANÁLISE  DOS TIPOS DE DISTORÇÕES</a:t>
            </a:r>
          </a:p>
          <a:p>
            <a:pPr algn="ctr"/>
            <a:r>
              <a:rPr lang="pt-BR" b="1">
                <a:solidFill>
                  <a:srgbClr val="0000CC"/>
                </a:solidFill>
                <a:latin typeface="Arial" pitchFamily="34" charset="0"/>
              </a:rPr>
              <a:t>“FANTASMAS”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914400" y="3886200"/>
            <a:ext cx="200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latin typeface="Arial" pitchFamily="34" charset="0"/>
              </a:rPr>
              <a:t>MÁSCARA DO </a:t>
            </a:r>
          </a:p>
          <a:p>
            <a:r>
              <a:rPr lang="pt-BR" sz="2000" b="1">
                <a:latin typeface="Arial" pitchFamily="34" charset="0"/>
              </a:rPr>
              <a:t>ANO DE 2000</a:t>
            </a:r>
            <a:endParaRPr lang="pt-BR" sz="2000" b="1">
              <a:solidFill>
                <a:srgbClr val="FF0000"/>
              </a:solidFill>
              <a:latin typeface="Arial" pitchFamily="34" charset="0"/>
            </a:endParaRPr>
          </a:p>
          <a:p>
            <a:endParaRPr lang="pt-BR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6591300" y="2952750"/>
            <a:ext cx="17526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6705600" y="3390900"/>
            <a:ext cx="1676400" cy="190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 flipV="1">
            <a:off x="6343650" y="3390900"/>
            <a:ext cx="381000" cy="381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>
            <a:off x="2743200" y="4248150"/>
            <a:ext cx="5334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3352800" y="4724400"/>
            <a:ext cx="457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>
            <a:off x="3810000" y="5200650"/>
            <a:ext cx="381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6" name="Line 18"/>
          <p:cNvSpPr>
            <a:spLocks noChangeShapeType="1"/>
          </p:cNvSpPr>
          <p:nvPr/>
        </p:nvSpPr>
        <p:spPr bwMode="auto">
          <a:xfrm>
            <a:off x="4191000" y="6019800"/>
            <a:ext cx="381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7" name="Line 19"/>
          <p:cNvSpPr>
            <a:spLocks noChangeShapeType="1"/>
          </p:cNvSpPr>
          <p:nvPr/>
        </p:nvSpPr>
        <p:spPr bwMode="auto">
          <a:xfrm>
            <a:off x="3371850" y="3333750"/>
            <a:ext cx="3200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8" name="Line 20"/>
          <p:cNvSpPr>
            <a:spLocks noChangeShapeType="1"/>
          </p:cNvSpPr>
          <p:nvPr/>
        </p:nvSpPr>
        <p:spPr bwMode="auto">
          <a:xfrm flipV="1">
            <a:off x="6572250" y="28956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9" name="Line 21"/>
          <p:cNvSpPr>
            <a:spLocks noChangeShapeType="1"/>
          </p:cNvSpPr>
          <p:nvPr/>
        </p:nvSpPr>
        <p:spPr bwMode="auto">
          <a:xfrm flipV="1">
            <a:off x="6553200" y="2895600"/>
            <a:ext cx="1828800" cy="3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10" name="Line 22"/>
          <p:cNvSpPr>
            <a:spLocks noChangeShapeType="1"/>
          </p:cNvSpPr>
          <p:nvPr/>
        </p:nvSpPr>
        <p:spPr bwMode="auto">
          <a:xfrm>
            <a:off x="3390900" y="3352800"/>
            <a:ext cx="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11" name="Line 23"/>
          <p:cNvSpPr>
            <a:spLocks noChangeShapeType="1"/>
          </p:cNvSpPr>
          <p:nvPr/>
        </p:nvSpPr>
        <p:spPr bwMode="auto">
          <a:xfrm>
            <a:off x="3352800" y="455295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12" name="Line 24"/>
          <p:cNvSpPr>
            <a:spLocks noChangeShapeType="1"/>
          </p:cNvSpPr>
          <p:nvPr/>
        </p:nvSpPr>
        <p:spPr bwMode="auto">
          <a:xfrm>
            <a:off x="3810000" y="45720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13" name="Line 25"/>
          <p:cNvSpPr>
            <a:spLocks noChangeShapeType="1"/>
          </p:cNvSpPr>
          <p:nvPr/>
        </p:nvSpPr>
        <p:spPr bwMode="auto">
          <a:xfrm>
            <a:off x="3810000" y="49530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14" name="Line 26"/>
          <p:cNvSpPr>
            <a:spLocks noChangeShapeType="1"/>
          </p:cNvSpPr>
          <p:nvPr/>
        </p:nvSpPr>
        <p:spPr bwMode="auto">
          <a:xfrm>
            <a:off x="4191000" y="4953000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15" name="Line 27"/>
          <p:cNvSpPr>
            <a:spLocks noChangeShapeType="1"/>
          </p:cNvSpPr>
          <p:nvPr/>
        </p:nvSpPr>
        <p:spPr bwMode="auto">
          <a:xfrm>
            <a:off x="4210050" y="573405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16" name="Line 28"/>
          <p:cNvSpPr>
            <a:spLocks noChangeShapeType="1"/>
          </p:cNvSpPr>
          <p:nvPr/>
        </p:nvSpPr>
        <p:spPr bwMode="auto">
          <a:xfrm>
            <a:off x="4591050" y="5715000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17" name="Line 29"/>
          <p:cNvSpPr>
            <a:spLocks noChangeShapeType="1"/>
          </p:cNvSpPr>
          <p:nvPr/>
        </p:nvSpPr>
        <p:spPr bwMode="auto">
          <a:xfrm flipH="1">
            <a:off x="4229100" y="5257800"/>
            <a:ext cx="990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98" y="31576"/>
            <a:ext cx="4972050" cy="6781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5148064" y="5397023"/>
            <a:ext cx="3816424" cy="1200329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pt-BR" sz="1200" dirty="0" smtClean="0">
                <a:solidFill>
                  <a:schemeClr val="bg2"/>
                </a:solidFill>
              </a:rPr>
              <a:t>DUARTE, V.; SHIMABUKURO, Y. E.; AULICINO, L. C. M. </a:t>
            </a:r>
            <a:r>
              <a:rPr lang="pt-BR" sz="1200" b="1" dirty="0" smtClean="0">
                <a:solidFill>
                  <a:schemeClr val="bg2"/>
                </a:solidFill>
              </a:rPr>
              <a:t>Procedimento metodológico para padronizar e atualizar o banco de dados do Projeto "</a:t>
            </a:r>
            <a:r>
              <a:rPr lang="pt-BR" sz="1200" b="1" dirty="0" err="1" smtClean="0">
                <a:solidFill>
                  <a:schemeClr val="bg2"/>
                </a:solidFill>
              </a:rPr>
              <a:t>Prodes</a:t>
            </a:r>
            <a:r>
              <a:rPr lang="pt-BR" sz="1200" b="1" dirty="0" smtClean="0">
                <a:solidFill>
                  <a:schemeClr val="bg2"/>
                </a:solidFill>
              </a:rPr>
              <a:t> Digital"</a:t>
            </a:r>
            <a:r>
              <a:rPr lang="pt-BR" sz="1200" dirty="0" smtClean="0">
                <a:solidFill>
                  <a:schemeClr val="bg2"/>
                </a:solidFill>
              </a:rPr>
              <a:t>. São José dos Campos: INPE, 2003. (INPE-9544-PUD/119). Disponível em: &lt;</a:t>
            </a:r>
            <a:r>
              <a:rPr lang="pt-BR" sz="1200" dirty="0" smtClean="0">
                <a:solidFill>
                  <a:schemeClr val="bg2"/>
                </a:solidFill>
                <a:hlinkClick r:id="rId3"/>
              </a:rPr>
              <a:t>http://urlib.net/6qtX3pFwXQZ3r59YD6/GPBen</a:t>
            </a:r>
            <a:r>
              <a:rPr lang="pt-BR" sz="1200" dirty="0" smtClean="0">
                <a:solidFill>
                  <a:schemeClr val="bg2"/>
                </a:solidFill>
              </a:rPr>
              <a:t>&gt;. </a:t>
            </a:r>
            <a:endParaRPr lang="pt-BR" sz="1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026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66563" name="Text Box 1027"/>
          <p:cNvSpPr txBox="1">
            <a:spLocks noChangeArrowheads="1"/>
          </p:cNvSpPr>
          <p:nvPr/>
        </p:nvSpPr>
        <p:spPr bwMode="auto">
          <a:xfrm>
            <a:off x="758825" y="3079750"/>
            <a:ext cx="76168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rgbClr val="000099"/>
                </a:solidFill>
              </a:rPr>
              <a:t>METODOLOGIA  DO  PROJETO  PANAMAZONIA II</a:t>
            </a:r>
          </a:p>
          <a:p>
            <a:pPr algn="ctr"/>
            <a:r>
              <a:rPr lang="pt-BR">
                <a:solidFill>
                  <a:srgbClr val="000099"/>
                </a:solidFill>
              </a:rPr>
              <a:t>Eliminando as Distorções no PAN2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chemeClr val="bg2"/>
                </a:solidFill>
              </a:rPr>
              <a:t>Desmatamento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dectado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pelo</a:t>
            </a:r>
            <a:r>
              <a:rPr lang="en-US" dirty="0" smtClean="0">
                <a:solidFill>
                  <a:schemeClr val="bg2"/>
                </a:solidFill>
              </a:rPr>
              <a:t> PRODES = Corte </a:t>
            </a:r>
            <a:r>
              <a:rPr lang="en-US" dirty="0" err="1" smtClean="0">
                <a:solidFill>
                  <a:schemeClr val="bg2"/>
                </a:solidFill>
              </a:rPr>
              <a:t>raso</a:t>
            </a:r>
            <a:endParaRPr lang="pt-BR" dirty="0">
              <a:solidFill>
                <a:schemeClr val="bg2"/>
              </a:solidFill>
            </a:endParaRPr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98" y="714375"/>
            <a:ext cx="901065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612000" y="252000"/>
            <a:ext cx="7694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 dirty="0">
                <a:solidFill>
                  <a:srgbClr val="000099"/>
                </a:solidFill>
                <a:latin typeface="Arial" pitchFamily="34" charset="0"/>
              </a:rPr>
              <a:t>MOSAICO DE IMAGENS LANDSAT NASA – GEOCOVER - 2000</a:t>
            </a:r>
          </a:p>
        </p:txBody>
      </p:sp>
      <p:pic>
        <p:nvPicPr>
          <p:cNvPr id="67587" name="Picture 3" descr="C:\Temp\MATO_GROSSO\Destorção_MT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6000"/>
            <a:ext cx="7848600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612000" y="252000"/>
            <a:ext cx="7694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 dirty="0">
                <a:solidFill>
                  <a:srgbClr val="000099"/>
                </a:solidFill>
                <a:latin typeface="Arial" pitchFamily="34" charset="0"/>
              </a:rPr>
              <a:t>MOSAICO DE IMAGENS LANDSAT NASA – GEOCOVER - 2000</a:t>
            </a:r>
          </a:p>
        </p:txBody>
      </p:sp>
      <p:pic>
        <p:nvPicPr>
          <p:cNvPr id="68611" name="Picture 3" descr="C:\Temp\MATO_GROSSO\Destorção_MT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6000"/>
            <a:ext cx="7848600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12000" y="250825"/>
            <a:ext cx="7694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 dirty="0">
                <a:solidFill>
                  <a:srgbClr val="000099"/>
                </a:solidFill>
                <a:latin typeface="Arial" pitchFamily="34" charset="0"/>
              </a:rPr>
              <a:t>MOSAICO DE IMAGENS LANDSAT NASA – GEOCOVER - 1990</a:t>
            </a:r>
          </a:p>
        </p:txBody>
      </p:sp>
      <p:pic>
        <p:nvPicPr>
          <p:cNvPr id="69635" name="Picture 3" descr="C:\Temp\MATO_GROSSO\Destorção_MT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6000"/>
            <a:ext cx="7848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Temp\MATO_GROSSO\Distorções_Geocover2000X1990_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000" y="864000"/>
            <a:ext cx="76962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171575" y="0"/>
            <a:ext cx="6783388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>
                <a:solidFill>
                  <a:srgbClr val="000099"/>
                </a:solidFill>
              </a:rPr>
              <a:t>CURIOSIDADES  NO MATO GROSSO</a:t>
            </a:r>
          </a:p>
          <a:p>
            <a:pPr algn="ctr"/>
            <a:r>
              <a:rPr lang="pt-BR">
                <a:solidFill>
                  <a:srgbClr val="000099"/>
                </a:solidFill>
              </a:rPr>
              <a:t>Eliminando Distorções entre Geocover 2000 e 1990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489325" y="21955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937125" y="1509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794125" y="3795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5181600" y="838200"/>
            <a:ext cx="793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000066"/>
                </a:solidFill>
              </a:rPr>
              <a:t>2000</a:t>
            </a:r>
          </a:p>
          <a:p>
            <a:pPr eaLnBrk="1" hangingPunct="1"/>
            <a:endParaRPr lang="pt-BR"/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H="1">
            <a:off x="5334000" y="1219200"/>
            <a:ext cx="152400" cy="3048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276600" y="1752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>
                <a:solidFill>
                  <a:srgbClr val="FFCC00"/>
                </a:solidFill>
              </a:rPr>
              <a:t>1990</a:t>
            </a: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>
            <a:off x="4038600" y="2057400"/>
            <a:ext cx="3048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Temp\MATO_GROSSO\Distorções_Geocover2000X1990_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000" y="864000"/>
            <a:ext cx="76962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71575" y="0"/>
            <a:ext cx="6783388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srgbClr val="000099"/>
                </a:solidFill>
              </a:rPr>
              <a:t>CURIOSIDADES  NO MATO GROSSO</a:t>
            </a:r>
          </a:p>
          <a:p>
            <a:pPr algn="ctr"/>
            <a:r>
              <a:rPr lang="pt-BR" dirty="0">
                <a:solidFill>
                  <a:srgbClr val="000099"/>
                </a:solidFill>
              </a:rPr>
              <a:t>Eliminando Distorções entre </a:t>
            </a:r>
            <a:r>
              <a:rPr lang="pt-BR" dirty="0" err="1">
                <a:solidFill>
                  <a:srgbClr val="000099"/>
                </a:solidFill>
              </a:rPr>
              <a:t>Geocover</a:t>
            </a:r>
            <a:r>
              <a:rPr lang="pt-BR" dirty="0">
                <a:solidFill>
                  <a:srgbClr val="000099"/>
                </a:solidFill>
              </a:rPr>
              <a:t> 2000 e 1990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489325" y="21955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937125" y="1509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794125" y="3795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5181600" y="838200"/>
            <a:ext cx="793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000066"/>
                </a:solidFill>
              </a:rPr>
              <a:t>2000</a:t>
            </a:r>
          </a:p>
          <a:p>
            <a:pPr eaLnBrk="1" hangingPunct="1"/>
            <a:endParaRPr lang="pt-BR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flipH="1">
            <a:off x="5334000" y="1219200"/>
            <a:ext cx="152400" cy="3048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3276600" y="1752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>
                <a:solidFill>
                  <a:srgbClr val="FFCC00"/>
                </a:solidFill>
              </a:rPr>
              <a:t>1990</a:t>
            </a:r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>
            <a:off x="4038600" y="2057400"/>
            <a:ext cx="3048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6842125" y="879475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/>
              <a:t>LEGAL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6309320"/>
            <a:ext cx="932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99"/>
                </a:solidFill>
              </a:rPr>
              <a:t>O mapa obtido sobre o </a:t>
            </a:r>
            <a:r>
              <a:rPr lang="pt-BR" dirty="0" err="1" smtClean="0">
                <a:solidFill>
                  <a:srgbClr val="000099"/>
                </a:solidFill>
              </a:rPr>
              <a:t>Geocover</a:t>
            </a:r>
            <a:r>
              <a:rPr lang="pt-BR" dirty="0" smtClean="0">
                <a:solidFill>
                  <a:srgbClr val="000099"/>
                </a:solidFill>
              </a:rPr>
              <a:t> 2000 é o produto considerado básico V</a:t>
            </a:r>
            <a:r>
              <a:rPr lang="pt-BR" sz="1360" dirty="0" smtClean="0">
                <a:solidFill>
                  <a:srgbClr val="000099"/>
                </a:solidFill>
              </a:rPr>
              <a:t>0</a:t>
            </a:r>
            <a:endParaRPr lang="pt-BR" sz="136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Temp\MATO_GROSSO\Distorções_Geocover2000X1990_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39788"/>
            <a:ext cx="7696200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171575" y="0"/>
            <a:ext cx="6783388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>
                <a:solidFill>
                  <a:srgbClr val="000099"/>
                </a:solidFill>
              </a:rPr>
              <a:t>CURIOSIDADES  NO MATO GROSSO</a:t>
            </a:r>
          </a:p>
          <a:p>
            <a:pPr algn="ctr"/>
            <a:r>
              <a:rPr lang="pt-BR">
                <a:solidFill>
                  <a:srgbClr val="000099"/>
                </a:solidFill>
              </a:rPr>
              <a:t>Eliminando Distorções entre Geocover 2000 e 1990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489325" y="21955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4937125" y="1509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3794125" y="3795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5105400" y="990600"/>
            <a:ext cx="793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2000</a:t>
            </a:r>
          </a:p>
          <a:p>
            <a:pPr eaLnBrk="1" hangingPunct="1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0" y="638132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000000"/>
                </a:solidFill>
              </a:rPr>
              <a:t>PRIORIDADE 2000 SOBRE 1990</a:t>
            </a:r>
            <a:endParaRPr lang="pt-B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Temp\MATO_GROSSO\Distorções_Geocover2000X1990_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36613"/>
            <a:ext cx="76962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171575" y="0"/>
            <a:ext cx="6783388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>
                <a:solidFill>
                  <a:srgbClr val="000099"/>
                </a:solidFill>
              </a:rPr>
              <a:t>CURIOSIDADES  NO MATO GROSSO</a:t>
            </a:r>
          </a:p>
          <a:p>
            <a:pPr algn="ctr"/>
            <a:r>
              <a:rPr lang="pt-BR">
                <a:solidFill>
                  <a:srgbClr val="000099"/>
                </a:solidFill>
              </a:rPr>
              <a:t>Eliminando Distorções entre Geocover 2000 e 1990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489325" y="21955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4937125" y="1509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3794125" y="3795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5105400" y="990600"/>
            <a:ext cx="793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2000</a:t>
            </a:r>
          </a:p>
          <a:p>
            <a:pPr eaLnBrk="1" hangingPunct="1"/>
            <a:endParaRPr lang="pt-BR"/>
          </a:p>
        </p:txBody>
      </p:sp>
      <p:pic>
        <p:nvPicPr>
          <p:cNvPr id="73737" name="Picture 9" descr="C:\Temp\MATO_GROSSO\Distorções_Geocover2000X1990_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724400"/>
            <a:ext cx="27432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000000"/>
                </a:solidFill>
              </a:rPr>
              <a:t>INVERTENDO  A  PRIORIDADE 1990 SOBRE 2000</a:t>
            </a:r>
            <a:endParaRPr lang="pt-B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76200" y="3581400"/>
            <a:ext cx="8458200" cy="23701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pt-BR" sz="2800">
                <a:solidFill>
                  <a:srgbClr val="000099"/>
                </a:solidFill>
                <a:latin typeface="Arial Black" pitchFamily="34" charset="0"/>
              </a:rPr>
              <a:t>NO PRESENTE :</a:t>
            </a:r>
          </a:p>
          <a:p>
            <a:endParaRPr lang="pt-BR" sz="280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pt-BR" sz="2800">
                <a:solidFill>
                  <a:srgbClr val="000099"/>
                </a:solidFill>
                <a:latin typeface="Arial" pitchFamily="34" charset="0"/>
              </a:rPr>
              <a:t>Conjunto de imagens registradas automaticamente</a:t>
            </a:r>
          </a:p>
          <a:p>
            <a:pPr algn="ctr"/>
            <a:r>
              <a:rPr lang="pt-BR" sz="1800">
                <a:solidFill>
                  <a:srgbClr val="000099"/>
                </a:solidFill>
                <a:latin typeface="Arial" pitchFamily="34" charset="0"/>
              </a:rPr>
              <a:t>(correção geométrica de sistema e ortorretificação = MNET + Coord. Geod.)</a:t>
            </a:r>
          </a:p>
          <a:p>
            <a:endParaRPr lang="pt-BR" sz="1800">
              <a:solidFill>
                <a:srgbClr val="000099"/>
              </a:solidFill>
              <a:latin typeface="Arial" pitchFamily="34" charset="0"/>
            </a:endParaRPr>
          </a:p>
          <a:p>
            <a:endParaRPr lang="pt-BR" sz="28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04775" y="4362450"/>
            <a:ext cx="8382000" cy="1123950"/>
          </a:xfrm>
          <a:prstGeom prst="rect">
            <a:avLst/>
          </a:prstGeom>
          <a:noFill/>
          <a:ln w="5715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61925" y="419100"/>
            <a:ext cx="84486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90000"/>
              </a:lnSpc>
            </a:pPr>
            <a:r>
              <a:rPr lang="pt-BR" sz="2800" dirty="0">
                <a:solidFill>
                  <a:srgbClr val="000099"/>
                </a:solidFill>
                <a:latin typeface="Arial Black" pitchFamily="34" charset="0"/>
              </a:rPr>
              <a:t>NO PASSADO</a:t>
            </a:r>
            <a:r>
              <a:rPr lang="pt-BR" sz="2800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pt-BR" sz="2800" dirty="0">
                <a:solidFill>
                  <a:srgbClr val="000099"/>
                </a:solidFill>
                <a:latin typeface="Arial Black" pitchFamily="34" charset="0"/>
              </a:rPr>
              <a:t>:</a:t>
            </a:r>
            <a:endParaRPr lang="pt-BR" sz="2800" dirty="0">
              <a:solidFill>
                <a:srgbClr val="000099"/>
              </a:solidFill>
              <a:latin typeface="Arial" pitchFamily="34" charset="0"/>
            </a:endParaRPr>
          </a:p>
          <a:p>
            <a:pPr eaLnBrk="1" hangingPunct="1">
              <a:lnSpc>
                <a:spcPct val="190000"/>
              </a:lnSpc>
            </a:pPr>
            <a:r>
              <a:rPr lang="pt-BR" sz="2800" dirty="0">
                <a:solidFill>
                  <a:srgbClr val="000099"/>
                </a:solidFill>
                <a:latin typeface="Arial" pitchFamily="34" charset="0"/>
              </a:rPr>
              <a:t>Conjunto de imagens registradas manualmente</a:t>
            </a:r>
            <a:endParaRPr lang="pt-BR" sz="2800" dirty="0">
              <a:solidFill>
                <a:srgbClr val="000099"/>
              </a:solidFill>
              <a:latin typeface="Arial Black" pitchFamily="34" charset="0"/>
            </a:endParaRPr>
          </a:p>
        </p:txBody>
      </p:sp>
      <p:grpSp>
        <p:nvGrpSpPr>
          <p:cNvPr id="74757" name="Group 5"/>
          <p:cNvGrpSpPr>
            <a:grpSpLocks/>
          </p:cNvGrpSpPr>
          <p:nvPr/>
        </p:nvGrpSpPr>
        <p:grpSpPr bwMode="auto">
          <a:xfrm>
            <a:off x="152400" y="1539875"/>
            <a:ext cx="8451850" cy="990600"/>
            <a:chOff x="96" y="960"/>
            <a:chExt cx="5324" cy="624"/>
          </a:xfrm>
        </p:grpSpPr>
        <p:grpSp>
          <p:nvGrpSpPr>
            <p:cNvPr id="74758" name="Group 6"/>
            <p:cNvGrpSpPr>
              <a:grpSpLocks/>
            </p:cNvGrpSpPr>
            <p:nvPr/>
          </p:nvGrpSpPr>
          <p:grpSpPr bwMode="auto">
            <a:xfrm>
              <a:off x="96" y="960"/>
              <a:ext cx="5324" cy="624"/>
              <a:chOff x="96" y="1488"/>
              <a:chExt cx="5324" cy="624"/>
            </a:xfrm>
          </p:grpSpPr>
          <p:sp>
            <p:nvSpPr>
              <p:cNvPr id="74760" name="Text Box 7"/>
              <p:cNvSpPr txBox="1">
                <a:spLocks noChangeArrowheads="1"/>
              </p:cNvSpPr>
              <p:nvPr/>
            </p:nvSpPr>
            <p:spPr bwMode="auto">
              <a:xfrm>
                <a:off x="284" y="1639"/>
                <a:ext cx="513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en-US">
                  <a:solidFill>
                    <a:srgbClr val="FF33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74761" name="Rectangle 8"/>
              <p:cNvSpPr>
                <a:spLocks noChangeArrowheads="1"/>
              </p:cNvSpPr>
              <p:nvPr/>
            </p:nvSpPr>
            <p:spPr bwMode="auto">
              <a:xfrm>
                <a:off x="96" y="1488"/>
                <a:ext cx="5280" cy="624"/>
              </a:xfrm>
              <a:prstGeom prst="rect">
                <a:avLst/>
              </a:prstGeom>
              <a:noFill/>
              <a:ln w="57150" cap="sq">
                <a:solidFill>
                  <a:srgbClr val="000099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99"/>
                  </a:solidFill>
                </a:endParaRPr>
              </a:p>
            </p:txBody>
          </p:sp>
        </p:grpSp>
        <p:sp>
          <p:nvSpPr>
            <p:cNvPr id="74759" name="Text Box 9"/>
            <p:cNvSpPr txBox="1">
              <a:spLocks noChangeArrowheads="1"/>
            </p:cNvSpPr>
            <p:nvPr/>
          </p:nvSpPr>
          <p:spPr bwMode="auto">
            <a:xfrm>
              <a:off x="96" y="1175"/>
              <a:ext cx="5276" cy="40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1800">
                  <a:solidFill>
                    <a:srgbClr val="000099"/>
                  </a:solidFill>
                  <a:latin typeface="Arial" pitchFamily="34" charset="0"/>
                </a:rPr>
                <a:t>(correção geométrica coordenadas geográficas extraída de cartas topográficas)</a:t>
              </a:r>
            </a:p>
            <a:p>
              <a:endParaRPr lang="pt-BR" sz="1800"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_user\valdete\Demo\slid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8410" y="2592164"/>
            <a:ext cx="4623989" cy="414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413334" y="-27384"/>
            <a:ext cx="62871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dirty="0">
                <a:solidFill>
                  <a:srgbClr val="0000CC"/>
                </a:solidFill>
              </a:rPr>
              <a:t>LINHA MEDIANA  ENTRE IMAGENS  LANDSAT ADJACENTES, </a:t>
            </a:r>
          </a:p>
          <a:p>
            <a:pPr algn="ctr">
              <a:lnSpc>
                <a:spcPct val="150000"/>
              </a:lnSpc>
            </a:pPr>
            <a:r>
              <a:rPr lang="pt-BR" sz="1600" b="1" dirty="0">
                <a:solidFill>
                  <a:srgbClr val="0000CC"/>
                </a:solidFill>
              </a:rPr>
              <a:t>MOSTRANDO </a:t>
            </a:r>
            <a:r>
              <a:rPr lang="pt-BR" sz="1600" b="1" dirty="0" smtClean="0">
                <a:solidFill>
                  <a:srgbClr val="0000CC"/>
                </a:solidFill>
              </a:rPr>
              <a:t> A  </a:t>
            </a:r>
            <a:r>
              <a:rPr lang="pt-BR" sz="1600" b="1" dirty="0">
                <a:solidFill>
                  <a:srgbClr val="0000CC"/>
                </a:solidFill>
              </a:rPr>
              <a:t>ÁREA ÚTIL  DE CADA </a:t>
            </a:r>
            <a:r>
              <a:rPr lang="pt-BR" sz="1600" b="1" dirty="0" smtClean="0">
                <a:solidFill>
                  <a:srgbClr val="0000CC"/>
                </a:solidFill>
              </a:rPr>
              <a:t>CENA (PROJETO)</a:t>
            </a:r>
            <a:endParaRPr lang="pt-BR" dirty="0">
              <a:solidFill>
                <a:srgbClr val="0000CC"/>
              </a:solidFill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6048375"/>
            <a:ext cx="957263" cy="777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2872" y="836712"/>
            <a:ext cx="8791128" cy="407632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n-lt"/>
                <a:ea typeface="+mn-ea"/>
                <a:cs typeface="+mn-cs"/>
              </a:rPr>
              <a:t>Base: imagem </a:t>
            </a:r>
            <a:r>
              <a:rPr kumimoji="0" lang="pt-B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n-lt"/>
                <a:ea typeface="+mn-ea"/>
                <a:cs typeface="+mn-cs"/>
              </a:rPr>
              <a:t>Landsat</a:t>
            </a: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n-lt"/>
                <a:ea typeface="+mn-ea"/>
                <a:cs typeface="+mn-cs"/>
              </a:rPr>
              <a:t>Procedimentos: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n-lt"/>
                <a:ea typeface="+mn-ea"/>
                <a:cs typeface="+mn-cs"/>
              </a:rPr>
              <a:t>Base de dados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sz="1600" kern="0" dirty="0" smtClean="0">
                <a:solidFill>
                  <a:schemeClr val="bg2"/>
                </a:solidFill>
                <a:latin typeface="+mn-lt"/>
              </a:rPr>
              <a:t>Área útil / histórico agregado para determinar somente o incremento do ano em avaliação</a:t>
            </a: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+mn-lt"/>
            </a:endParaRPr>
          </a:p>
          <a:p>
            <a:pPr marL="342900" lvl="0" indent="-342900">
              <a:spcBef>
                <a:spcPct val="20000"/>
              </a:spcBef>
              <a:buSzPct val="70000"/>
              <a:buFont typeface="Wingdings" pitchFamily="2" charset="2"/>
              <a:buChar char="q"/>
            </a:pPr>
            <a:r>
              <a:rPr lang="pt-BR" sz="1600" kern="0" dirty="0" smtClean="0">
                <a:solidFill>
                  <a:schemeClr val="bg2"/>
                </a:solidFill>
                <a:latin typeface="+mn-lt"/>
                <a:cs typeface="+mn-cs"/>
              </a:rPr>
              <a:t>Processamento computacional de imagens em SIG</a:t>
            </a: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n-lt"/>
                <a:ea typeface="+mn-ea"/>
                <a:cs typeface="+mn-cs"/>
              </a:rPr>
              <a:t>Edição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n-lt"/>
                <a:ea typeface="+mn-ea"/>
                <a:cs typeface="+mn-cs"/>
              </a:rPr>
              <a:t>Resultado final</a:t>
            </a:r>
          </a:p>
          <a:p>
            <a:pPr marL="342900" lvl="0" indent="-342900">
              <a:spcBef>
                <a:spcPct val="20000"/>
              </a:spcBef>
              <a:buSzPct val="70000"/>
              <a:buFont typeface="Wingdings" pitchFamily="2" charset="2"/>
              <a:buChar char="q"/>
            </a:pPr>
            <a:r>
              <a:rPr lang="pt-BR" sz="1600" kern="0" dirty="0" smtClean="0">
                <a:solidFill>
                  <a:schemeClr val="bg2"/>
                </a:solidFill>
                <a:latin typeface="+mn-lt"/>
                <a:cs typeface="+mn-cs"/>
              </a:rPr>
              <a:t>Disseminação</a:t>
            </a: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uLnTx/>
              <a:uFillTx/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6847" y="639852"/>
            <a:ext cx="2671339" cy="244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27432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149080"/>
            <a:ext cx="2704338" cy="254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149080"/>
            <a:ext cx="2789682" cy="256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115616" y="116632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solidFill>
                  <a:schemeClr val="bg2"/>
                </a:solidFill>
              </a:rPr>
              <a:t>Composição colorida </a:t>
            </a:r>
            <a:r>
              <a:rPr lang="pt-BR" sz="2800" dirty="0" err="1" smtClean="0">
                <a:solidFill>
                  <a:schemeClr val="bg2"/>
                </a:solidFill>
              </a:rPr>
              <a:t>Landsat</a:t>
            </a:r>
            <a:r>
              <a:rPr lang="pt-BR" sz="2800" dirty="0" smtClean="0">
                <a:solidFill>
                  <a:schemeClr val="bg2"/>
                </a:solidFill>
              </a:rPr>
              <a:t> TM</a:t>
            </a:r>
            <a:endParaRPr lang="pt-BR" sz="2800" dirty="0">
              <a:solidFill>
                <a:schemeClr val="bg2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11560" y="3861048"/>
            <a:ext cx="7975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="1" dirty="0" smtClean="0">
                <a:solidFill>
                  <a:schemeClr val="bg2"/>
                </a:solidFill>
              </a:rPr>
              <a:t>Solo                                                       Sombra                                          Vegetação</a:t>
            </a:r>
            <a:endParaRPr lang="pt-BR" sz="1800" dirty="0">
              <a:solidFill>
                <a:schemeClr val="bg2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11760" y="3198168"/>
            <a:ext cx="464101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2"/>
                </a:solidFill>
              </a:rPr>
              <a:t>Modelo Linear de Mistura Espectral</a:t>
            </a:r>
            <a:endParaRPr lang="pt-BR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_user\valdete\Demo\slid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44577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C:\_user\valdete\Demo\slid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1143000"/>
            <a:ext cx="45910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996950" y="0"/>
            <a:ext cx="72056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>
                <a:solidFill>
                  <a:srgbClr val="0000CC"/>
                </a:solidFill>
              </a:rPr>
              <a:t>REDUZIR DIMENSIONALIDADE DA IMAGEM TM (RGB) </a:t>
            </a:r>
          </a:p>
          <a:p>
            <a:pPr algn="ctr"/>
            <a:r>
              <a:rPr lang="pt-BR" sz="2000" b="1">
                <a:solidFill>
                  <a:srgbClr val="0000CC"/>
                </a:solidFill>
              </a:rPr>
              <a:t>ATRAVÉS DA CRIAÇÃO DA IMAGEM FRAÇÃO-SOMBRA, </a:t>
            </a:r>
          </a:p>
          <a:p>
            <a:pPr algn="ctr"/>
            <a:r>
              <a:rPr lang="pt-BR" sz="2000" b="1">
                <a:solidFill>
                  <a:srgbClr val="0000CC"/>
                </a:solidFill>
              </a:rPr>
              <a:t>ALÉM  DE PERMITIR  A  DISCRIMINAÇÃO DE TEMAS  </a:t>
            </a:r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1524000" y="59436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360613" y="6376988"/>
            <a:ext cx="1609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bg1"/>
                </a:solidFill>
              </a:rPr>
              <a:t>Desmatamento Típico</a:t>
            </a: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914400" y="4953000"/>
            <a:ext cx="1524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417763" y="4700588"/>
            <a:ext cx="717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bg1"/>
                </a:solidFill>
              </a:rPr>
              <a:t>Rebrota</a:t>
            </a: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743200" y="1752600"/>
            <a:ext cx="5334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3200400" y="1935163"/>
            <a:ext cx="862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bg1"/>
                </a:solidFill>
              </a:rPr>
              <a:t>Queimada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2762250" y="3429000"/>
            <a:ext cx="1352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 u="sng">
                <a:solidFill>
                  <a:schemeClr val="bg1"/>
                </a:solidFill>
              </a:rPr>
              <a:t>Floresta Primária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7072313" y="39481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 sz="1600" b="1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5914801" y="4725144"/>
            <a:ext cx="3337719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00FF"/>
                </a:solidFill>
              </a:rPr>
              <a:t>DISCRIMINAÇÃO  DA FLORESTA</a:t>
            </a:r>
          </a:p>
          <a:p>
            <a:r>
              <a:rPr lang="pt-BR" sz="1200" b="1" dirty="0" smtClean="0">
                <a:solidFill>
                  <a:srgbClr val="0000FF"/>
                </a:solidFill>
              </a:rPr>
              <a:t> DAS  OUTRAS ÁREAS  ALTERADAS</a:t>
            </a:r>
          </a:p>
          <a:p>
            <a:r>
              <a:rPr lang="pt-BR" sz="1200" b="1" dirty="0" smtClean="0">
                <a:solidFill>
                  <a:srgbClr val="0000FF"/>
                </a:solidFill>
              </a:rPr>
              <a:t>E  DA  DRENAGEM  (áreas em preto e branco)</a:t>
            </a:r>
            <a:endParaRPr lang="pt-BR" sz="12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_user\valdete\Demo\slid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41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0000CC"/>
                </a:solidFill>
              </a:rPr>
              <a:t>SEGMENTAÇÃO  E CLASSIFICAÇÃO TEMÁTICA DA IMAGEM  SOMBRA</a:t>
            </a:r>
            <a:r>
              <a:rPr lang="pt-BR" sz="1400" b="1">
                <a:solidFill>
                  <a:srgbClr val="0000CC"/>
                </a:solidFill>
              </a:rPr>
              <a:t> </a:t>
            </a:r>
            <a:endParaRPr lang="pt-BR" b="1">
              <a:solidFill>
                <a:srgbClr val="0000CC"/>
              </a:solidFill>
            </a:endParaRPr>
          </a:p>
        </p:txBody>
      </p:sp>
      <p:pic>
        <p:nvPicPr>
          <p:cNvPr id="45060" name="Picture 4" descr="C:\_user\valdete\Demo\slide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1988" y="914400"/>
            <a:ext cx="46720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65150" y="6437313"/>
            <a:ext cx="777716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rgbClr val="0000CC"/>
                </a:solidFill>
              </a:rPr>
              <a:t>LIMIARES  8 E 16  PARA  SIMILARIDADE  E  ÁREA  (ÁREA  MÍNIMA MAPEADA  5,76  há)   </a:t>
            </a:r>
            <a:endParaRPr lang="pt-BR" sz="16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_user\valdete\Demo\slide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0386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C:\_user\valdete\Demo\slide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4963" y="1447800"/>
            <a:ext cx="4999037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0000CC"/>
                </a:solidFill>
              </a:rPr>
              <a:t>EDIÇÃO MATRICIAL REALIZADA POR FOTOINTÉRPRETE NA TELA  DO COMPUTADOR</a:t>
            </a:r>
            <a:r>
              <a:rPr lang="pt-BR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-93663" y="650875"/>
            <a:ext cx="1873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b="1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34950" y="765175"/>
            <a:ext cx="849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rgbClr val="0000CC"/>
                </a:solidFill>
              </a:rPr>
              <a:t>A  SUPERPOSIÇÃO DOS  ARQUIVOS  VETORIAIS  PERMITE  EDITAR OU ELIMINAR  POLÍGONOS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03200" y="6208713"/>
            <a:ext cx="875030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rgbClr val="0000CC"/>
                </a:solidFill>
              </a:rPr>
              <a:t>#  AGREGADO-97,  ASSEGURA E  MANTÉM  A  COERÊNCIA COM OS DADOS  HISTÓRICOS  DO  PRODES ANALÓGICO</a:t>
            </a:r>
            <a:endParaRPr lang="pt-BR" sz="1600" b="1">
              <a:solidFill>
                <a:srgbClr val="0000CC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187428" y="3327375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Agregado-97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2" name="Conector de seta reta 11"/>
          <p:cNvCxnSpPr/>
          <p:nvPr/>
        </p:nvCxnSpPr>
        <p:spPr bwMode="auto">
          <a:xfrm flipH="1" flipV="1">
            <a:off x="1955330" y="3544392"/>
            <a:ext cx="312414" cy="286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érico (padrão)">
  <a:themeElements>
    <a:clrScheme name="Genérico (padrão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érico (padrão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érico (padrão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érico (padrão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érico (padrão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Office\Modelos\Apresentações\Genérico (padrão).pot</Template>
  <TotalTime>37791</TotalTime>
  <Words>1002</Words>
  <Application>Microsoft Office PowerPoint</Application>
  <PresentationFormat>Apresentação na tela (4:3)</PresentationFormat>
  <Paragraphs>224</Paragraphs>
  <Slides>47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47</vt:i4>
      </vt:variant>
    </vt:vector>
  </HeadingPairs>
  <TitlesOfParts>
    <vt:vector size="50" baseType="lpstr">
      <vt:lpstr>Genérico (padrão)</vt:lpstr>
      <vt:lpstr>Foto do Photo Editor</vt:lpstr>
      <vt:lpstr>Imagem de bitmap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>INPE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Valdete Duarte</dc:creator>
  <cp:lastModifiedBy>valdete</cp:lastModifiedBy>
  <cp:revision>592</cp:revision>
  <dcterms:created xsi:type="dcterms:W3CDTF">2000-05-19T12:09:41Z</dcterms:created>
  <dcterms:modified xsi:type="dcterms:W3CDTF">2017-11-13T13:35:53Z</dcterms:modified>
</cp:coreProperties>
</file>