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3"/>
  </p:notesMasterIdLst>
  <p:sldIdLst>
    <p:sldId id="421" r:id="rId2"/>
    <p:sldId id="383" r:id="rId3"/>
    <p:sldId id="418" r:id="rId4"/>
    <p:sldId id="384" r:id="rId5"/>
    <p:sldId id="398" r:id="rId6"/>
    <p:sldId id="399" r:id="rId7"/>
    <p:sldId id="400" r:id="rId8"/>
    <p:sldId id="586" r:id="rId9"/>
    <p:sldId id="587" r:id="rId10"/>
    <p:sldId id="588" r:id="rId11"/>
    <p:sldId id="589" r:id="rId12"/>
    <p:sldId id="590" r:id="rId13"/>
    <p:sldId id="591" r:id="rId14"/>
    <p:sldId id="592" r:id="rId15"/>
    <p:sldId id="593" r:id="rId16"/>
    <p:sldId id="594" r:id="rId17"/>
    <p:sldId id="595" r:id="rId18"/>
    <p:sldId id="596" r:id="rId19"/>
    <p:sldId id="597" r:id="rId20"/>
    <p:sldId id="598" r:id="rId21"/>
    <p:sldId id="599" r:id="rId2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0000"/>
    <a:srgbClr val="0000CC"/>
    <a:srgbClr val="4A713F"/>
    <a:srgbClr val="629654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4660"/>
  </p:normalViewPr>
  <p:slideViewPr>
    <p:cSldViewPr>
      <p:cViewPr>
        <p:scale>
          <a:sx n="100" d="100"/>
          <a:sy n="100" d="100"/>
        </p:scale>
        <p:origin x="-2520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5FF49F-04B3-402D-B4CC-FB121DD997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212F-C5F3-4322-A6C4-3DFDB0CB4F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09DF-8D64-44A0-8E1A-8DF08897E9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6F8A-F860-426A-8056-BF352631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3113-43E6-478C-834F-2C2DB1B33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BE3-2711-4826-9711-BD0D89C3E0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63FC-7BEF-4811-9852-DA64DB0E4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F548-DDDF-45C1-9DD4-FE8343240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BA0C-DEC3-4C9D-857D-6B0959E990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33E0-F1BB-4A3D-8724-0D3DD35961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1A12-B8CE-4E19-ABF0-92F241A7F4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B5DE-793C-46E5-9740-4FE6393E1F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DA088792-1506-4B9D-98B1-0EC0B4BD0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>
    <p:zo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rlib.net/rep/sid.inpe.br/iris@1912/2005/04.01.16.28?ibiurl.language=pt-BR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812" name="Retângulo 47"/>
          <p:cNvSpPr>
            <a:spLocks noChangeArrowheads="1"/>
          </p:cNvSpPr>
          <p:nvPr/>
        </p:nvSpPr>
        <p:spPr bwMode="auto">
          <a:xfrm>
            <a:off x="1262063" y="5465763"/>
            <a:ext cx="6613525" cy="747712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75813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700" b="1">
                <a:solidFill>
                  <a:srgbClr val="0000CC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5821" name="Retângulo 50"/>
          <p:cNvSpPr>
            <a:spLocks noChangeArrowheads="1"/>
          </p:cNvSpPr>
          <p:nvPr/>
        </p:nvSpPr>
        <p:spPr bwMode="auto">
          <a:xfrm>
            <a:off x="1262063" y="1635125"/>
            <a:ext cx="6613525" cy="3116263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Documents and Settings\milenio\Meus documentos\Campo Agosto 2008\Fotos Claudia\2008_08_10 Cuiabá- Sinop\IMG_58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8" name="Picture 4" descr="C:\Documents and Settings\milenio\Meus documentos\Campo Agosto 2008\Fotos Claudia\2008_08_10 Cuiabá- Sinop\IMG_5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pic>
        <p:nvPicPr>
          <p:cNvPr id="9" name="Picture 5" descr="C:\Documents and Settings\milenio\Meus documentos\Campo Agosto 2008\Fotos Claudia\2008_08_10 Cuiabá- Sinop\IMG_58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10" name="Picture 6" descr="C:\Documents and Settings\milenio\Meus documentos\Campo Agosto 2008\Fotos Claudia\2008_08_10 Cuiabá- Sinop\IMG_58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 eaLnBrk="0" hangingPunct="0"/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Humanst521 BT" pitchFamily="34" charset="0"/>
                <a:ea typeface="+mj-ea"/>
                <a:cs typeface="+mj-cs"/>
              </a:rPr>
              <a:t>DETER : </a:t>
            </a:r>
            <a:r>
              <a:rPr lang="pt-BR" sz="2800" b="1" kern="0" dirty="0" smtClean="0">
                <a:solidFill>
                  <a:schemeClr val="bg2"/>
                </a:solidFill>
                <a:latin typeface="Humanst521 BT" pitchFamily="34" charset="0"/>
                <a:ea typeface="+mj-ea"/>
                <a:cs typeface="+mj-cs"/>
              </a:rPr>
              <a:t>áreas no</a:t>
            </a:r>
            <a:r>
              <a:rPr kumimoji="0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Humanst521 BT" pitchFamily="34" charset="0"/>
                <a:ea typeface="+mj-ea"/>
                <a:cs typeface="+mj-cs"/>
              </a:rPr>
              <a:t> MT</a:t>
            </a:r>
            <a:endParaRPr kumimoji="0" lang="pt-BR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uLnTx/>
              <a:uFillTx/>
              <a:latin typeface="Humanst521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854333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3999" cy="569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1259632" y="116632"/>
            <a:ext cx="6480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chemeClr val="bg2"/>
                </a:solidFill>
              </a:rPr>
              <a:t>Visualização de Séries Temporais em uma plataforma integrada com Google </a:t>
            </a:r>
            <a:r>
              <a:rPr lang="pt-BR" sz="2400" b="1" dirty="0" err="1" smtClean="0">
                <a:solidFill>
                  <a:schemeClr val="bg2"/>
                </a:solidFill>
              </a:rPr>
              <a:t>Earth</a:t>
            </a:r>
            <a:endParaRPr lang="pt-BR" sz="2400" b="1" dirty="0">
              <a:solidFill>
                <a:schemeClr val="bg2"/>
              </a:solidFill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6660232" y="3861048"/>
            <a:ext cx="936104" cy="2880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 bwMode="auto">
          <a:xfrm>
            <a:off x="1187624" y="980728"/>
            <a:ext cx="1512168" cy="144016"/>
          </a:xfrm>
          <a:prstGeom prst="rect">
            <a:avLst/>
          </a:prstGeom>
          <a:noFill/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53786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 cstate="print"/>
          <a:srcRect t="5890"/>
          <a:stretch>
            <a:fillRect/>
          </a:stretch>
        </p:blipFill>
        <p:spPr bwMode="auto">
          <a:xfrm>
            <a:off x="35496" y="66842"/>
            <a:ext cx="9037320" cy="679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6732240" y="3789040"/>
            <a:ext cx="2124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 -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573101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1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ângulo 3"/>
          <p:cNvSpPr/>
          <p:nvPr/>
        </p:nvSpPr>
        <p:spPr>
          <a:xfrm>
            <a:off x="6732240" y="4253026"/>
            <a:ext cx="2124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 -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969765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90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6732240" y="4253026"/>
            <a:ext cx="21247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 - </a:t>
            </a:r>
            <a:r>
              <a:rPr lang="pt-B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  <a:endParaRPr lang="pt-B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8453686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643702" cy="320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04389"/>
            <a:ext cx="6715140" cy="355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" name="Conector de seta reta 5"/>
          <p:cNvCxnSpPr/>
          <p:nvPr/>
        </p:nvCxnSpPr>
        <p:spPr>
          <a:xfrm>
            <a:off x="142844" y="3929066"/>
            <a:ext cx="2357454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>
            <a:off x="2928926" y="4214818"/>
            <a:ext cx="1500198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4643438" y="3715444"/>
            <a:ext cx="1643074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 descr="site_1.png"/>
          <p:cNvPicPr preferRelativeResize="0">
            <a:picLocks/>
          </p:cNvPicPr>
          <p:nvPr/>
        </p:nvPicPr>
        <p:blipFill>
          <a:blip r:embed="rId4" cstate="print"/>
          <a:srcRect b="15518"/>
          <a:stretch>
            <a:fillRect/>
          </a:stretch>
        </p:blipFill>
        <p:spPr>
          <a:xfrm>
            <a:off x="6572264" y="0"/>
            <a:ext cx="2571736" cy="350043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715140" y="4277414"/>
            <a:ext cx="24288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EXEMPLO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DESMATAMENTO</a:t>
            </a:r>
          </a:p>
          <a:p>
            <a:pPr algn="ctr"/>
            <a:endParaRPr lang="pt-BR" sz="1600" dirty="0" smtClean="0">
              <a:solidFill>
                <a:srgbClr val="000000"/>
              </a:solidFill>
            </a:endParaRP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PASTAGEM</a:t>
            </a:r>
          </a:p>
          <a:p>
            <a:pPr algn="ctr"/>
            <a:endParaRPr lang="pt-BR" sz="1600" dirty="0" smtClean="0">
              <a:solidFill>
                <a:srgbClr val="000000"/>
              </a:solidFill>
            </a:endParaRP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AGRICULTURA</a:t>
            </a: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7786710" y="5063232"/>
            <a:ext cx="142876" cy="214314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14" name="Seta para baixo 13"/>
          <p:cNvSpPr/>
          <p:nvPr/>
        </p:nvSpPr>
        <p:spPr>
          <a:xfrm>
            <a:off x="7786710" y="5563298"/>
            <a:ext cx="142876" cy="214314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857224" y="3643314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Floresta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3368495" y="3912812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Pastagem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5000628" y="3421062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Agricultura</a:t>
            </a:r>
            <a:endParaRPr lang="pt-BR" sz="1200" dirty="0">
              <a:solidFill>
                <a:srgbClr val="000000"/>
              </a:solidFill>
            </a:endParaRPr>
          </a:p>
        </p:txBody>
      </p:sp>
      <p:cxnSp>
        <p:nvCxnSpPr>
          <p:cNvPr id="21" name="Conector de seta reta 20"/>
          <p:cNvCxnSpPr/>
          <p:nvPr/>
        </p:nvCxnSpPr>
        <p:spPr>
          <a:xfrm rot="5400000">
            <a:off x="2491170" y="4214810"/>
            <a:ext cx="732636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/>
          <p:cNvSpPr txBox="1"/>
          <p:nvPr/>
        </p:nvSpPr>
        <p:spPr>
          <a:xfrm>
            <a:off x="2834347" y="3606362"/>
            <a:ext cx="179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Desmatamento corte raso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483768" y="5168225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FF"/>
                </a:solidFill>
              </a:rPr>
              <a:t>Precipitação</a:t>
            </a:r>
            <a:endParaRPr lang="pt-BR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740340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802615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702174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Conector de seta reta 4"/>
          <p:cNvCxnSpPr/>
          <p:nvPr/>
        </p:nvCxnSpPr>
        <p:spPr>
          <a:xfrm>
            <a:off x="142844" y="3692727"/>
            <a:ext cx="250033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>
            <a:off x="2857488" y="4149080"/>
            <a:ext cx="0" cy="540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>
            <a:off x="3143240" y="3714752"/>
            <a:ext cx="3500462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m 14" descr="site_1.png"/>
          <p:cNvPicPr preferRelativeResize="0">
            <a:picLocks/>
          </p:cNvPicPr>
          <p:nvPr/>
        </p:nvPicPr>
        <p:blipFill>
          <a:blip r:embed="rId4" cstate="print"/>
          <a:srcRect b="15518"/>
          <a:stretch>
            <a:fillRect/>
          </a:stretch>
        </p:blipFill>
        <p:spPr>
          <a:xfrm>
            <a:off x="6572264" y="0"/>
            <a:ext cx="2571736" cy="3500438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857224" y="3429000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Floresta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006728" y="3470757"/>
            <a:ext cx="896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Agricultura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982625" y="3859707"/>
            <a:ext cx="17972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00"/>
                </a:solidFill>
              </a:rPr>
              <a:t>Desmatamento corte raso</a:t>
            </a:r>
            <a:endParaRPr lang="pt-BR" sz="1200" dirty="0">
              <a:solidFill>
                <a:srgbClr val="000000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715140" y="4277414"/>
            <a:ext cx="2428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EXEMPLO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DESMATAMENTO</a:t>
            </a:r>
          </a:p>
          <a:p>
            <a:pPr algn="ctr"/>
            <a:endParaRPr lang="pt-BR" sz="1600" dirty="0" smtClean="0">
              <a:solidFill>
                <a:srgbClr val="000000"/>
              </a:solidFill>
            </a:endParaRP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AGRICULTURA</a:t>
            </a: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21" name="Seta para baixo 20"/>
          <p:cNvSpPr/>
          <p:nvPr/>
        </p:nvSpPr>
        <p:spPr>
          <a:xfrm>
            <a:off x="7786710" y="5063232"/>
            <a:ext cx="142876" cy="214314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2483768" y="5168225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FF"/>
                </a:solidFill>
              </a:rPr>
              <a:t>Precipitação</a:t>
            </a:r>
            <a:endParaRPr lang="pt-BR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572672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07303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72160"/>
            <a:ext cx="6643702" cy="368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m 4" descr="site_1.png"/>
          <p:cNvPicPr preferRelativeResize="0">
            <a:picLocks/>
          </p:cNvPicPr>
          <p:nvPr/>
        </p:nvPicPr>
        <p:blipFill>
          <a:blip r:embed="rId4" cstate="print"/>
          <a:srcRect b="15518"/>
          <a:stretch>
            <a:fillRect/>
          </a:stretch>
        </p:blipFill>
        <p:spPr>
          <a:xfrm>
            <a:off x="6572264" y="0"/>
            <a:ext cx="2571736" cy="3500438"/>
          </a:xfrm>
          <a:prstGeom prst="rect">
            <a:avLst/>
          </a:prstGeom>
        </p:spPr>
      </p:pic>
      <p:cxnSp>
        <p:nvCxnSpPr>
          <p:cNvPr id="9" name="Conector de seta reta 8"/>
          <p:cNvCxnSpPr/>
          <p:nvPr/>
        </p:nvCxnSpPr>
        <p:spPr>
          <a:xfrm>
            <a:off x="142844" y="3929066"/>
            <a:ext cx="2857520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1187624" y="3622877"/>
            <a:ext cx="9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rgbClr val="000000"/>
                </a:solidFill>
              </a:rPr>
              <a:t>Floresta</a:t>
            </a:r>
            <a:endParaRPr lang="pt-BR" sz="1400" dirty="0">
              <a:solidFill>
                <a:srgbClr val="000000"/>
              </a:solidFill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3428992" y="4071942"/>
            <a:ext cx="2714644" cy="1588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/>
        </p:nvSpPr>
        <p:spPr>
          <a:xfrm>
            <a:off x="4419162" y="3786190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Pastagem</a:t>
            </a:r>
            <a:endParaRPr lang="pt-BR" sz="1400" dirty="0">
              <a:solidFill>
                <a:srgbClr val="00000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6715140" y="4277414"/>
            <a:ext cx="242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EXEMPLO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DESMATAMENTO</a:t>
            </a:r>
          </a:p>
          <a:p>
            <a:pPr algn="ctr"/>
            <a:endParaRPr lang="pt-BR" sz="1600" dirty="0" smtClean="0">
              <a:solidFill>
                <a:srgbClr val="000000"/>
              </a:solidFill>
            </a:endParaRPr>
          </a:p>
          <a:p>
            <a:pPr algn="ctr"/>
            <a:r>
              <a:rPr lang="pt-BR" sz="1600" dirty="0" smtClean="0">
                <a:solidFill>
                  <a:srgbClr val="000000"/>
                </a:solidFill>
              </a:rPr>
              <a:t>PASTAGEM</a:t>
            </a:r>
          </a:p>
          <a:p>
            <a:pPr algn="ctr"/>
            <a:endParaRPr lang="pt-BR" sz="1600" dirty="0" smtClean="0">
              <a:solidFill>
                <a:srgbClr val="00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7786710" y="5063232"/>
            <a:ext cx="142876" cy="214314"/>
          </a:xfrm>
          <a:prstGeom prst="downArrow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483768" y="5168225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>
                <a:solidFill>
                  <a:srgbClr val="0000FF"/>
                </a:solidFill>
              </a:rPr>
              <a:t>Precipitação</a:t>
            </a:r>
            <a:endParaRPr lang="pt-BR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9614224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8" name="Picture 8" descr="F:\user2013\Cadaf\Deter\Gifs\deter2005.gif"/>
          <p:cNvPicPr>
            <a:picLocks noChangeAspect="1" noChangeArrowheads="1"/>
          </p:cNvPicPr>
          <p:nvPr/>
        </p:nvPicPr>
        <p:blipFill>
          <a:blip r:embed="rId2" cstate="print"/>
          <a:srcRect l="11858" t="7614" r="16170" b="12182"/>
          <a:stretch>
            <a:fillRect/>
          </a:stretch>
        </p:blipFill>
        <p:spPr bwMode="auto">
          <a:xfrm>
            <a:off x="3079818" y="980728"/>
            <a:ext cx="3004350" cy="2370134"/>
          </a:xfrm>
          <a:prstGeom prst="rect">
            <a:avLst/>
          </a:prstGeom>
          <a:noFill/>
        </p:spPr>
      </p:pic>
      <p:pic>
        <p:nvPicPr>
          <p:cNvPr id="16" name="Picture 3" descr="F:\user2013\Cadaf\Deter\Gifs\deter2009.gif"/>
          <p:cNvPicPr>
            <a:picLocks noChangeAspect="1" noChangeArrowheads="1"/>
          </p:cNvPicPr>
          <p:nvPr/>
        </p:nvPicPr>
        <p:blipFill>
          <a:blip r:embed="rId3" cstate="print"/>
          <a:srcRect l="11858" t="7614" r="16170" b="12182"/>
          <a:stretch>
            <a:fillRect/>
          </a:stretch>
        </p:blipFill>
        <p:spPr bwMode="auto">
          <a:xfrm>
            <a:off x="6104154" y="3501008"/>
            <a:ext cx="3004350" cy="2370134"/>
          </a:xfrm>
          <a:prstGeom prst="rect">
            <a:avLst/>
          </a:prstGeom>
          <a:noFill/>
        </p:spPr>
      </p:pic>
      <p:pic>
        <p:nvPicPr>
          <p:cNvPr id="174087" name="Picture 7" descr="F:\user2013\Cadaf\Deter\Gifs\deter2004.gif"/>
          <p:cNvPicPr>
            <a:picLocks noChangeAspect="1" noChangeArrowheads="1"/>
          </p:cNvPicPr>
          <p:nvPr/>
        </p:nvPicPr>
        <p:blipFill>
          <a:blip r:embed="rId4" cstate="print"/>
          <a:srcRect l="11858" t="7614" r="16170" b="12182"/>
          <a:stretch>
            <a:fillRect/>
          </a:stretch>
        </p:blipFill>
        <p:spPr bwMode="auto">
          <a:xfrm>
            <a:off x="91994" y="980728"/>
            <a:ext cx="3004350" cy="2370134"/>
          </a:xfrm>
          <a:prstGeom prst="rect">
            <a:avLst/>
          </a:prstGeom>
          <a:noFill/>
        </p:spPr>
      </p:pic>
      <p:sp>
        <p:nvSpPr>
          <p:cNvPr id="8" name="CaixaDeTexto 7"/>
          <p:cNvSpPr txBox="1"/>
          <p:nvPr/>
        </p:nvSpPr>
        <p:spPr>
          <a:xfrm>
            <a:off x="271506" y="29249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2004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295842" y="29249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2005</a:t>
            </a:r>
            <a:endParaRPr lang="pt-BR" dirty="0"/>
          </a:p>
        </p:txBody>
      </p:sp>
      <p:pic>
        <p:nvPicPr>
          <p:cNvPr id="174089" name="Picture 9" descr="F:\user2013\Cadaf\Deter\Gifs\deter2006.gif"/>
          <p:cNvPicPr>
            <a:picLocks noChangeAspect="1" noChangeArrowheads="1"/>
          </p:cNvPicPr>
          <p:nvPr/>
        </p:nvPicPr>
        <p:blipFill>
          <a:blip r:embed="rId5" cstate="print"/>
          <a:srcRect l="11858" t="7614" r="16170" b="12182"/>
          <a:stretch>
            <a:fillRect/>
          </a:stretch>
        </p:blipFill>
        <p:spPr bwMode="auto">
          <a:xfrm>
            <a:off x="6104154" y="980728"/>
            <a:ext cx="3004350" cy="2370134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320178" y="29249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2006</a:t>
            </a:r>
            <a:endParaRPr lang="pt-BR" dirty="0"/>
          </a:p>
        </p:txBody>
      </p:sp>
      <p:pic>
        <p:nvPicPr>
          <p:cNvPr id="174090" name="Picture 10" descr="F:\user2013\Cadaf\Deter\Gifs\deter2007.gif"/>
          <p:cNvPicPr>
            <a:picLocks noChangeAspect="1" noChangeArrowheads="1"/>
          </p:cNvPicPr>
          <p:nvPr/>
        </p:nvPicPr>
        <p:blipFill>
          <a:blip r:embed="rId6" cstate="print"/>
          <a:srcRect l="11858" t="7614" r="16170" b="12182"/>
          <a:stretch>
            <a:fillRect/>
          </a:stretch>
        </p:blipFill>
        <p:spPr bwMode="auto">
          <a:xfrm>
            <a:off x="107504" y="3501008"/>
            <a:ext cx="3004350" cy="2370134"/>
          </a:xfrm>
          <a:prstGeom prst="rect">
            <a:avLst/>
          </a:prstGeom>
          <a:noFill/>
        </p:spPr>
      </p:pic>
      <p:sp>
        <p:nvSpPr>
          <p:cNvPr id="14" name="CaixaDeTexto 13"/>
          <p:cNvSpPr txBox="1"/>
          <p:nvPr/>
        </p:nvSpPr>
        <p:spPr>
          <a:xfrm>
            <a:off x="323528" y="54452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2007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1259632" y="18864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6336704" y="54452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2009</a:t>
            </a:r>
            <a:endParaRPr lang="pt-BR" dirty="0"/>
          </a:p>
        </p:txBody>
      </p:sp>
      <p:pic>
        <p:nvPicPr>
          <p:cNvPr id="17" name="Picture 2" descr="F:\user2013\Cadaf\Deter\Gifs\deter2008.gif"/>
          <p:cNvPicPr>
            <a:picLocks noChangeAspect="1" noChangeArrowheads="1"/>
          </p:cNvPicPr>
          <p:nvPr/>
        </p:nvPicPr>
        <p:blipFill>
          <a:blip r:embed="rId7" cstate="print"/>
          <a:srcRect l="11858" t="7614" r="16170" b="12182"/>
          <a:stretch>
            <a:fillRect/>
          </a:stretch>
        </p:blipFill>
        <p:spPr bwMode="auto">
          <a:xfrm>
            <a:off x="3107250" y="3501008"/>
            <a:ext cx="3004350" cy="2370134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3323274" y="54452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2008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70535511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9" name="Picture 5" descr="F:\user2013\Cadaf\Deter\Gifs\deter2011.gif"/>
          <p:cNvPicPr>
            <a:picLocks noChangeAspect="1" noChangeArrowheads="1"/>
          </p:cNvPicPr>
          <p:nvPr/>
        </p:nvPicPr>
        <p:blipFill>
          <a:blip r:embed="rId2" cstate="print"/>
          <a:srcRect l="11858" t="7614" r="16170" b="12182"/>
          <a:stretch>
            <a:fillRect/>
          </a:stretch>
        </p:blipFill>
        <p:spPr bwMode="auto">
          <a:xfrm>
            <a:off x="5292080" y="908720"/>
            <a:ext cx="3605200" cy="2844158"/>
          </a:xfrm>
          <a:prstGeom prst="rect">
            <a:avLst/>
          </a:prstGeom>
          <a:noFill/>
        </p:spPr>
      </p:pic>
      <p:pic>
        <p:nvPicPr>
          <p:cNvPr id="175108" name="Picture 4" descr="F:\user2013\Cadaf\Deter\Gifs\deter2010.gif"/>
          <p:cNvPicPr>
            <a:picLocks noChangeAspect="1" noChangeArrowheads="1"/>
          </p:cNvPicPr>
          <p:nvPr/>
        </p:nvPicPr>
        <p:blipFill>
          <a:blip r:embed="rId3" cstate="print"/>
          <a:srcRect l="11858" t="7614" r="16170" b="12182"/>
          <a:stretch>
            <a:fillRect/>
          </a:stretch>
        </p:blipFill>
        <p:spPr bwMode="auto">
          <a:xfrm>
            <a:off x="1043608" y="908720"/>
            <a:ext cx="3605200" cy="2844158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1354093" y="33477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5602565" y="3347700"/>
            <a:ext cx="788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2011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259632" y="18864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3" descr="F:\user2013\Cadaf\Deter\Gifs\deter2013.gif"/>
          <p:cNvPicPr>
            <a:picLocks noChangeAspect="1" noChangeArrowheads="1"/>
          </p:cNvPicPr>
          <p:nvPr/>
        </p:nvPicPr>
        <p:blipFill>
          <a:blip r:embed="rId4" cstate="print"/>
          <a:srcRect l="11858" t="7614" r="16170" b="12182"/>
          <a:stretch>
            <a:fillRect/>
          </a:stretch>
        </p:blipFill>
        <p:spPr bwMode="auto">
          <a:xfrm>
            <a:off x="5292080" y="3789040"/>
            <a:ext cx="3602764" cy="2844158"/>
          </a:xfrm>
          <a:prstGeom prst="rect">
            <a:avLst/>
          </a:prstGeom>
          <a:noFill/>
        </p:spPr>
      </p:pic>
      <p:pic>
        <p:nvPicPr>
          <p:cNvPr id="16" name="Picture 2" descr="F:\user2013\Cadaf\Deter\Gifs\deter2012.gif"/>
          <p:cNvPicPr>
            <a:picLocks noChangeAspect="1" noChangeArrowheads="1"/>
          </p:cNvPicPr>
          <p:nvPr/>
        </p:nvPicPr>
        <p:blipFill>
          <a:blip r:embed="rId5" cstate="print"/>
          <a:srcRect l="11858" t="7614" r="16170" b="12182"/>
          <a:stretch>
            <a:fillRect/>
          </a:stretch>
        </p:blipFill>
        <p:spPr bwMode="auto">
          <a:xfrm>
            <a:off x="1043608" y="3789040"/>
            <a:ext cx="3605200" cy="2844158"/>
          </a:xfrm>
          <a:prstGeom prst="rect">
            <a:avLst/>
          </a:prstGeom>
          <a:noFill/>
        </p:spPr>
      </p:pic>
      <p:sp>
        <p:nvSpPr>
          <p:cNvPr id="17" name="CaixaDeTexto 16"/>
          <p:cNvSpPr txBox="1"/>
          <p:nvPr/>
        </p:nvSpPr>
        <p:spPr>
          <a:xfrm>
            <a:off x="1367136" y="622802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2012</a:t>
            </a:r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602565" y="623731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2013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2033431728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displpro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203325" y="-963613"/>
            <a:ext cx="7761288" cy="3743326"/>
          </a:xfrm>
          <a:noFill/>
        </p:spPr>
        <p:txBody>
          <a:bodyPr/>
          <a:lstStyle/>
          <a:p>
            <a:r>
              <a:rPr lang="pt-BR" sz="6000" smtClean="0">
                <a:solidFill>
                  <a:srgbClr val="FF0000"/>
                </a:solidFill>
              </a:rPr>
              <a:t/>
            </a:r>
            <a:br>
              <a:rPr lang="pt-BR" sz="6000" smtClean="0">
                <a:solidFill>
                  <a:srgbClr val="FF0000"/>
                </a:solidFill>
              </a:rPr>
            </a:br>
            <a:r>
              <a:rPr lang="pt-BR" sz="6000" smtClean="0">
                <a:solidFill>
                  <a:srgbClr val="FF0000"/>
                </a:solidFill>
              </a:rPr>
              <a:t>            D E T E R</a:t>
            </a:r>
            <a:br>
              <a:rPr lang="pt-BR" sz="6000" smtClean="0">
                <a:solidFill>
                  <a:srgbClr val="FF0000"/>
                </a:solidFill>
              </a:rPr>
            </a:br>
            <a:r>
              <a:rPr lang="pt-BR" sz="2800" smtClean="0">
                <a:solidFill>
                  <a:srgbClr val="FF0000"/>
                </a:solidFill>
              </a:rPr>
              <a:t/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smtClean="0">
                <a:solidFill>
                  <a:srgbClr val="FF0000"/>
                </a:solidFill>
              </a:rPr>
              <a:t>      SISTEMA  DE  DETECÇÃO  DE</a:t>
            </a:r>
            <a:br>
              <a:rPr lang="pt-BR" sz="2800" smtClean="0">
                <a:solidFill>
                  <a:srgbClr val="FF0000"/>
                </a:solidFill>
              </a:rPr>
            </a:br>
            <a:r>
              <a:rPr lang="pt-BR" sz="2800" smtClean="0">
                <a:solidFill>
                  <a:srgbClr val="FF0000"/>
                </a:solidFill>
              </a:rPr>
              <a:t>       DESMATAMENTO  EM  TEMPO  REAL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35375" y="2854325"/>
            <a:ext cx="3962400" cy="1295400"/>
          </a:xfrm>
        </p:spPr>
        <p:txBody>
          <a:bodyPr/>
          <a:lstStyle/>
          <a:p>
            <a:pPr>
              <a:buFont typeface="Monotype Sorts"/>
              <a:buNone/>
            </a:pPr>
            <a:r>
              <a:rPr lang="pt-BR" sz="2800" b="1" smtClean="0">
                <a:solidFill>
                  <a:srgbClr val="FF0000"/>
                </a:solidFill>
              </a:rPr>
              <a:t>METODOLOGIA</a:t>
            </a:r>
            <a:endParaRPr lang="pt-BR" sz="2800" smtClean="0">
              <a:solidFill>
                <a:srgbClr val="FF0000"/>
              </a:solidFill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34925" y="4581525"/>
            <a:ext cx="9072563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pt-BR" sz="1200">
                <a:solidFill>
                  <a:srgbClr val="FF0000"/>
                </a:solidFill>
                <a:latin typeface="Arial Black" pitchFamily="34" charset="0"/>
              </a:rPr>
              <a:t>REPOSICIONAR A EXTENSÃO DO DESMATAMENTO  HISTÓRICO DO PRODES SOBRE AS IMAGENS </a:t>
            </a:r>
            <a:r>
              <a:rPr lang="pt-BR" sz="1400">
                <a:solidFill>
                  <a:srgbClr val="FF0000"/>
                </a:solidFill>
                <a:latin typeface="Arial Black" pitchFamily="34" charset="0"/>
              </a:rPr>
              <a:t>MODIS</a:t>
            </a:r>
          </a:p>
          <a:p>
            <a:endParaRPr lang="pt-BR" sz="140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Tx/>
              <a:buChar char="•"/>
            </a:pPr>
            <a:r>
              <a:rPr lang="pt-BR" sz="1200">
                <a:solidFill>
                  <a:srgbClr val="FF0000"/>
                </a:solidFill>
                <a:latin typeface="Arial Black" pitchFamily="34" charset="0"/>
              </a:rPr>
              <a:t>COMPLEMENTAR OS  DADOS DO PRODES DIGITAL SOBRE TODA A  AMAZÔNIA LEGAL </a:t>
            </a:r>
          </a:p>
          <a:p>
            <a:endParaRPr lang="pt-BR" sz="120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Tx/>
              <a:buChar char="•"/>
            </a:pPr>
            <a:r>
              <a:rPr lang="pt-BR" sz="1200">
                <a:solidFill>
                  <a:srgbClr val="FF0000"/>
                </a:solidFill>
                <a:latin typeface="Arial Black" pitchFamily="34" charset="0"/>
              </a:rPr>
              <a:t>DETER  -  Consiste na aplicação da Metodologia do PRODES Digital sobre as imagens MODIS</a:t>
            </a:r>
          </a:p>
          <a:p>
            <a:endParaRPr lang="pt-BR" sz="1200">
              <a:solidFill>
                <a:srgbClr val="FF0000"/>
              </a:solidFill>
              <a:latin typeface="Arial Black" pitchFamily="34" charset="0"/>
            </a:endParaRPr>
          </a:p>
          <a:p>
            <a:endParaRPr lang="pt-BR" sz="120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/>
      <p:bldP spid="111620" grpId="0" build="p"/>
      <p:bldP spid="1116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59632" y="18864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J:\AnimarGifs\DETER_2004-201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64" y="0"/>
            <a:ext cx="8825182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7003597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259632" y="188640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pt-BR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</a:t>
            </a:r>
            <a:endParaRPr lang="pt-BR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255593"/>
            <a:ext cx="2466975" cy="125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700808"/>
            <a:ext cx="6572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5" name="Picture 7" descr="F:\user2013\Cadaf\Deter\Gifs\deter2004a2013.gif"/>
          <p:cNvPicPr>
            <a:picLocks noChangeAspect="1" noChangeArrowheads="1"/>
          </p:cNvPicPr>
          <p:nvPr/>
        </p:nvPicPr>
        <p:blipFill>
          <a:blip r:embed="rId4" cstate="print"/>
          <a:srcRect l="11858" t="7614" r="16170" b="12182"/>
          <a:stretch>
            <a:fillRect/>
          </a:stretch>
        </p:blipFill>
        <p:spPr bwMode="auto">
          <a:xfrm>
            <a:off x="2339752" y="1052736"/>
            <a:ext cx="6008666" cy="4740262"/>
          </a:xfrm>
          <a:prstGeom prst="rect">
            <a:avLst/>
          </a:prstGeom>
          <a:noFill/>
        </p:spPr>
      </p:pic>
      <p:sp>
        <p:nvSpPr>
          <p:cNvPr id="18" name="CaixaDeTexto 17"/>
          <p:cNvSpPr txBox="1"/>
          <p:nvPr/>
        </p:nvSpPr>
        <p:spPr>
          <a:xfrm>
            <a:off x="2699792" y="536392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2004 - 2013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80472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Imagem 2" descr="imagem.jpg"/>
          <p:cNvPicPr>
            <a:picLocks noChangeAspect="1"/>
          </p:cNvPicPr>
          <p:nvPr/>
        </p:nvPicPr>
        <p:blipFill>
          <a:blip r:embed="rId2" cstate="print"/>
          <a:srcRect l="60097" r="568" b="43681"/>
          <a:stretch>
            <a:fillRect/>
          </a:stretch>
        </p:blipFill>
        <p:spPr bwMode="auto">
          <a:xfrm>
            <a:off x="1592857" y="144239"/>
            <a:ext cx="5859463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292224" y="5961474"/>
            <a:ext cx="8528248" cy="707886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pt-BR" sz="1000" dirty="0" smtClean="0">
                <a:solidFill>
                  <a:schemeClr val="bg2"/>
                </a:solidFill>
              </a:rPr>
              <a:t>SHIMABUKURO, Y. E.; DUARTE, V.; MOREIRA, M. A.; ARAI, E.; RUDORFF, B. F. T.; ANDERSON, L. O.; ESPÍRITO-SANTO, F. D. B.; FREITAS, R. M.; AULICINO, L. C. M.; MAURANO, L. E.; ARAGÃO, J. R. L. </a:t>
            </a:r>
            <a:r>
              <a:rPr lang="pt-BR" sz="1000" b="1" dirty="0" smtClean="0">
                <a:solidFill>
                  <a:schemeClr val="bg2"/>
                </a:solidFill>
              </a:rPr>
              <a:t>Detecção de áreas desflorestadas em tempo real</a:t>
            </a:r>
            <a:r>
              <a:rPr lang="pt-BR" sz="1000" dirty="0" smtClean="0">
                <a:solidFill>
                  <a:schemeClr val="bg2"/>
                </a:solidFill>
              </a:rPr>
              <a:t>: Conceitos básicos, desenvolvimento e aplicação do projeto DETER. São José dos Campos: INPE, 2005. 63 p. (INPE-12288-RPQ/796). Disponível em: &lt;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http://urlib.net/sid.</a:t>
            </a:r>
            <a:r>
              <a:rPr lang="pt-BR" sz="1000" dirty="0" err="1" smtClean="0">
                <a:solidFill>
                  <a:schemeClr val="bg2"/>
                </a:solidFill>
                <a:hlinkClick r:id="rId3"/>
              </a:rPr>
              <a:t>inpe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.</a:t>
            </a:r>
            <a:r>
              <a:rPr lang="pt-BR" sz="1000" dirty="0" err="1" smtClean="0">
                <a:solidFill>
                  <a:schemeClr val="bg2"/>
                </a:solidFill>
                <a:hlinkClick r:id="rId3"/>
              </a:rPr>
              <a:t>br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/</a:t>
            </a:r>
            <a:r>
              <a:rPr lang="pt-BR" sz="1000" dirty="0" err="1" smtClean="0">
                <a:solidFill>
                  <a:schemeClr val="bg2"/>
                </a:solidFill>
                <a:hlinkClick r:id="rId3"/>
              </a:rPr>
              <a:t>iris@</a:t>
            </a:r>
            <a:r>
              <a:rPr lang="pt-BR" sz="1000" dirty="0" smtClean="0">
                <a:solidFill>
                  <a:schemeClr val="bg2"/>
                </a:solidFill>
                <a:hlinkClick r:id="rId3"/>
              </a:rPr>
              <a:t>1912/2005/04.01.16.28</a:t>
            </a:r>
            <a:r>
              <a:rPr lang="pt-BR" sz="1000" dirty="0" smtClean="0">
                <a:solidFill>
                  <a:schemeClr val="bg2"/>
                </a:solidFill>
              </a:rPr>
              <a:t>&gt;. Acesso em: 19 fev. 2016. </a:t>
            </a:r>
            <a:endParaRPr lang="pt-BR" sz="1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/>
          <p:cNvSpPr txBox="1">
            <a:spLocks noChangeArrowheads="1"/>
          </p:cNvSpPr>
          <p:nvPr/>
        </p:nvSpPr>
        <p:spPr bwMode="auto">
          <a:xfrm>
            <a:off x="336550" y="2601913"/>
            <a:ext cx="869315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APLICAÇÃO DA METODOLOGIA DO PRODES</a:t>
            </a:r>
          </a:p>
          <a:p>
            <a:pPr algn="ctr">
              <a:lnSpc>
                <a:spcPct val="150000"/>
              </a:lnSpc>
            </a:pPr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SOBRE IMAGEM MODIS </a:t>
            </a: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843213" y="1627188"/>
            <a:ext cx="37211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>
                <a:solidFill>
                  <a:srgbClr val="0000FF"/>
                </a:solidFill>
                <a:latin typeface="Arial Black" pitchFamily="34" charset="0"/>
              </a:rPr>
              <a:t>PROJETO  DETER</a:t>
            </a:r>
            <a:r>
              <a:rPr lang="pt-BR">
                <a:solidFill>
                  <a:srgbClr val="0000FF"/>
                </a:solidFill>
              </a:rPr>
              <a:t> </a:t>
            </a:r>
          </a:p>
          <a:p>
            <a:endParaRPr lang="pt-BR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6"/>
          <p:cNvSpPr txBox="1">
            <a:spLocks noChangeArrowheads="1"/>
          </p:cNvSpPr>
          <p:nvPr/>
        </p:nvSpPr>
        <p:spPr bwMode="auto">
          <a:xfrm>
            <a:off x="8101013" y="5218113"/>
            <a:ext cx="21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sp>
        <p:nvSpPr>
          <p:cNvPr id="92163" name="Text Box 11"/>
          <p:cNvSpPr txBox="1">
            <a:spLocks noChangeArrowheads="1"/>
          </p:cNvSpPr>
          <p:nvPr/>
        </p:nvSpPr>
        <p:spPr bwMode="auto">
          <a:xfrm>
            <a:off x="2133600" y="76200"/>
            <a:ext cx="4905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Arial Black" pitchFamily="34" charset="0"/>
              </a:rPr>
              <a:t>MAPA FINAL DA AMAZÔNIA </a:t>
            </a:r>
          </a:p>
        </p:txBody>
      </p:sp>
      <p:sp>
        <p:nvSpPr>
          <p:cNvPr id="92164" name="Text Box 12"/>
          <p:cNvSpPr txBox="1">
            <a:spLocks noChangeArrowheads="1"/>
          </p:cNvSpPr>
          <p:nvPr/>
        </p:nvSpPr>
        <p:spPr bwMode="auto">
          <a:xfrm>
            <a:off x="6372225" y="3960813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Arial Black" pitchFamily="34" charset="0"/>
              </a:rPr>
              <a:t>LEGENDA  FINAL</a:t>
            </a:r>
          </a:p>
        </p:txBody>
      </p:sp>
      <p:pic>
        <p:nvPicPr>
          <p:cNvPr id="92165" name="Picture 13" descr="C:\Temp\MATO_GROSSO_QUEIMADAS\DETER_2004_Final.gif"/>
          <p:cNvPicPr>
            <a:picLocks noChangeAspect="1" noChangeArrowheads="1"/>
          </p:cNvPicPr>
          <p:nvPr/>
        </p:nvPicPr>
        <p:blipFill>
          <a:blip r:embed="rId2" cstate="print"/>
          <a:srcRect l="21771" t="10698" r="21292" b="9825"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1026"/>
          <p:cNvSpPr txBox="1">
            <a:spLocks noChangeArrowheads="1"/>
          </p:cNvSpPr>
          <p:nvPr/>
        </p:nvSpPr>
        <p:spPr bwMode="auto">
          <a:xfrm>
            <a:off x="8101013" y="5218113"/>
            <a:ext cx="21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93187" name="Picture 1030" descr="C:\Temp\MATO_GROSSO_QUEIMADAS\DETER_2004_Final_1.gif"/>
          <p:cNvPicPr>
            <a:picLocks noChangeAspect="1" noChangeArrowheads="1"/>
          </p:cNvPicPr>
          <p:nvPr/>
        </p:nvPicPr>
        <p:blipFill>
          <a:blip r:embed="rId2" cstate="print"/>
          <a:srcRect l="2499" r="10834" b="8083"/>
          <a:stretch>
            <a:fillRect/>
          </a:stretch>
        </p:blipFill>
        <p:spPr bwMode="auto">
          <a:xfrm>
            <a:off x="0" y="0"/>
            <a:ext cx="914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1031" descr="C:\Temp\MATO_GROSSO_QUEIMADAS\DETER_2004_Final_1_Legenda.gif"/>
          <p:cNvPicPr>
            <a:picLocks noChangeAspect="1" noChangeArrowheads="1"/>
          </p:cNvPicPr>
          <p:nvPr/>
        </p:nvPicPr>
        <p:blipFill>
          <a:blip r:embed="rId3" cstate="print"/>
          <a:srcRect r="15625"/>
          <a:stretch>
            <a:fillRect/>
          </a:stretch>
        </p:blipFill>
        <p:spPr bwMode="auto">
          <a:xfrm>
            <a:off x="0" y="3679825"/>
            <a:ext cx="20574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8101013" y="5218113"/>
            <a:ext cx="2159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pt-BR"/>
          </a:p>
        </p:txBody>
      </p:sp>
      <p:pic>
        <p:nvPicPr>
          <p:cNvPr id="94211" name="Picture 5" descr="C:\Temp\MATO_GROSSO_QUEIMADAS\de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pt-BR" sz="2800" dirty="0" smtClean="0">
                <a:latin typeface="Humanst521 BT" pitchFamily="34" charset="0"/>
              </a:rPr>
              <a:t>Sobrevôo em Novo </a:t>
            </a:r>
            <a:r>
              <a:rPr lang="pt-BR" sz="2800" dirty="0">
                <a:latin typeface="Humanst521 BT" pitchFamily="34" charset="0"/>
              </a:rPr>
              <a:t>Progresso, PA</a:t>
            </a:r>
          </a:p>
        </p:txBody>
      </p:sp>
      <p:pic>
        <p:nvPicPr>
          <p:cNvPr id="7173" name="Picture 5" descr="C:\Documents and Settings\milenio\Meus documentos\Campo Agosto 2008\Fotos Mateus\Fotos_2008 6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4572000" cy="6096000"/>
          </a:xfrm>
          <a:prstGeom prst="rect">
            <a:avLst/>
          </a:prstGeom>
          <a:noFill/>
        </p:spPr>
      </p:pic>
      <p:pic>
        <p:nvPicPr>
          <p:cNvPr id="7175" name="Picture 7" descr="C:\Documents and Settings\milenio\Meus documentos\Campo Agosto 2008\Fotos Mateus\Fotos_2008 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4499992" y="3352800"/>
            <a:ext cx="45630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chemeClr val="bg2"/>
                </a:solidFill>
                <a:latin typeface="Humanst521 BT" pitchFamily="34" charset="0"/>
              </a:rPr>
              <a:t>Céu com Aerossóis de queimadas em  NP</a:t>
            </a:r>
            <a:endParaRPr lang="pt-BR" dirty="0">
              <a:solidFill>
                <a:schemeClr val="bg2"/>
              </a:solidFill>
              <a:latin typeface="Humanst521 BT" pitchFamily="34" charset="0"/>
            </a:endParaRPr>
          </a:p>
        </p:txBody>
      </p:sp>
      <p:pic>
        <p:nvPicPr>
          <p:cNvPr id="7177" name="Picture 9" descr="C:\Documents and Settings\milenio\Meus documentos\Campo Agosto 2008\Fotos Dalves\P8150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685800"/>
            <a:ext cx="2209800" cy="1657350"/>
          </a:xfrm>
          <a:prstGeom prst="rect">
            <a:avLst/>
          </a:prstGeom>
          <a:noFill/>
        </p:spPr>
      </p:pic>
      <p:pic>
        <p:nvPicPr>
          <p:cNvPr id="7178" name="Picture 10" descr="C:\Documents and Settings\milenio\Meus documentos\Campo Agosto 2008\Fotos Claudia\2008_08_15 Novo Progresso - Moraes de Almeida\IMG_6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71600"/>
            <a:ext cx="2362200" cy="1771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28392725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milenio\Meus documentos\Campo Agosto 2008\Fotos Claudia\2008_08_15 Novo Progresso - Moraes de Almeida\IMG_61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23556" name="Picture 4" descr="C:\Documents and Settings\milenio\Meus documentos\Campo Agosto 2008\Fotos Claudia\2008_08_15 Novo Progresso - Moraes de Almeida\IMG_6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23557" name="Picture 5" descr="C:\Documents and Settings\milenio\Meus documentos\Campo Agosto 2008\Fotos Claudia\2008_08_15 Novo Progresso - Moraes de Almeida\IMG_6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23558" name="Picture 6" descr="C:\Documents and Settings\milenio\Meus documentos\Campo Agosto 2008\Fotos Claudia\2008_08_15 Novo Progresso - Moraes de Almeida\IMG_6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pt-BR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Humanst521 BT" pitchFamily="34" charset="0"/>
                <a:ea typeface="+mj-ea"/>
                <a:cs typeface="+mj-cs"/>
              </a:rPr>
              <a:t>Sobrevoo em Novo Progresso, PA em 2008</a:t>
            </a:r>
            <a:endParaRPr kumimoji="1" lang="pt-BR" sz="2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Humanst521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893399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padrão)">
  <a:themeElements>
    <a:clrScheme name="Genérico (padrão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érico (padrão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padrão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padrão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padrão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Office\Modelos\Apresentações\Genérico (padrão).pot</Template>
  <TotalTime>37787</TotalTime>
  <Words>303</Words>
  <Application>Microsoft Office PowerPoint</Application>
  <PresentationFormat>Apresentação na tela (4:3)</PresentationFormat>
  <Paragraphs>80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2" baseType="lpstr">
      <vt:lpstr>Genérico (padrão)</vt:lpstr>
      <vt:lpstr>Slide 1</vt:lpstr>
      <vt:lpstr>             D E T E R        SISTEMA  DE  DETECÇÃO  DE        DESMATAMENTO  EM  TEMPO  REAL</vt:lpstr>
      <vt:lpstr>Slide 3</vt:lpstr>
      <vt:lpstr>Slide 4</vt:lpstr>
      <vt:lpstr>Slide 5</vt:lpstr>
      <vt:lpstr>Slide 6</vt:lpstr>
      <vt:lpstr>Slide 7</vt:lpstr>
      <vt:lpstr>Sobrevôo em Novo Progresso, PA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 Duarte</dc:creator>
  <cp:lastModifiedBy>valdete</cp:lastModifiedBy>
  <cp:revision>592</cp:revision>
  <dcterms:created xsi:type="dcterms:W3CDTF">2000-05-19T12:09:41Z</dcterms:created>
  <dcterms:modified xsi:type="dcterms:W3CDTF">2017-11-13T13:35:29Z</dcterms:modified>
</cp:coreProperties>
</file>