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34"/>
  </p:notesMasterIdLst>
  <p:sldIdLst>
    <p:sldId id="315" r:id="rId2"/>
    <p:sldId id="542" r:id="rId3"/>
    <p:sldId id="543" r:id="rId4"/>
    <p:sldId id="621" r:id="rId5"/>
    <p:sldId id="605" r:id="rId6"/>
    <p:sldId id="606" r:id="rId7"/>
    <p:sldId id="607" r:id="rId8"/>
    <p:sldId id="608" r:id="rId9"/>
    <p:sldId id="609" r:id="rId10"/>
    <p:sldId id="610" r:id="rId11"/>
    <p:sldId id="611" r:id="rId12"/>
    <p:sldId id="612" r:id="rId13"/>
    <p:sldId id="613" r:id="rId14"/>
    <p:sldId id="614" r:id="rId15"/>
    <p:sldId id="615" r:id="rId16"/>
    <p:sldId id="616" r:id="rId17"/>
    <p:sldId id="617" r:id="rId18"/>
    <p:sldId id="618" r:id="rId19"/>
    <p:sldId id="619" r:id="rId20"/>
    <p:sldId id="625" r:id="rId21"/>
    <p:sldId id="622" r:id="rId22"/>
    <p:sldId id="623" r:id="rId23"/>
    <p:sldId id="624" r:id="rId24"/>
    <p:sldId id="626" r:id="rId25"/>
    <p:sldId id="636" r:id="rId26"/>
    <p:sldId id="627" r:id="rId27"/>
    <p:sldId id="628" r:id="rId28"/>
    <p:sldId id="629" r:id="rId29"/>
    <p:sldId id="652" r:id="rId30"/>
    <p:sldId id="653" r:id="rId31"/>
    <p:sldId id="654" r:id="rId32"/>
    <p:sldId id="655" r:id="rId33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CC"/>
    <a:srgbClr val="000000"/>
    <a:srgbClr val="0000CC"/>
    <a:srgbClr val="4A713F"/>
    <a:srgbClr val="629654"/>
    <a:srgbClr val="FFFF99"/>
    <a:srgbClr val="FFFF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3288" autoAdjust="0"/>
    <p:restoredTop sz="94660"/>
  </p:normalViewPr>
  <p:slideViewPr>
    <p:cSldViewPr>
      <p:cViewPr>
        <p:scale>
          <a:sx n="100" d="100"/>
          <a:sy n="100" d="100"/>
        </p:scale>
        <p:origin x="-2730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263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165FF49F-04B3-402D-B4CC-FB121DD997A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5C7CA6-AF88-4343-A0CF-A70188C323F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c 3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9212F-C5F3-4322-A6C4-3DFDB0CB4F1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809DF-8D64-44A0-8E1A-8DF08897E98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96F8A-F860-426A-8056-BF3526312B1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C3113-43E6-478C-834F-2C2DB1B33D0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28BE3-2711-4826-9711-BD0D89C3E0C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663FC-7BEF-4811-9852-DA64DB0E481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9F548-DDDF-45C1-9DD4-FE8343240B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2BA0C-DEC3-4C9D-857D-6B0959E990C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D33E0-F1BB-4A3D-8724-0D3DD35961F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71A12-B8CE-4E19-ABF0-92F241A7F40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1B5DE-793C-46E5-9740-4FE6393E1FD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rc 1026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7172" name="Rectangle 10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65541" name="Rectangle 102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5542" name="Rectangle 103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5543" name="Rectangle 10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fld id="{DA088792-1506-4B9D-98B1-0EC0B4BD075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p:transition>
    <p:zoom/>
  </p:transition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2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pt-BR" sz="20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214019" name="Text Box 3"/>
          <p:cNvSpPr txBox="1">
            <a:spLocks noChangeArrowheads="1"/>
          </p:cNvSpPr>
          <p:nvPr/>
        </p:nvSpPr>
        <p:spPr bwMode="auto">
          <a:xfrm>
            <a:off x="2057400" y="3079750"/>
            <a:ext cx="4881563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0000CC"/>
                </a:solidFill>
              </a:rPr>
              <a:t>A  ESTRATÉGIA DE PARCERIAS</a:t>
            </a:r>
          </a:p>
        </p:txBody>
      </p:sp>
      <p:sp>
        <p:nvSpPr>
          <p:cNvPr id="214020" name="Text Box 4"/>
          <p:cNvSpPr txBox="1">
            <a:spLocks noChangeArrowheads="1"/>
          </p:cNvSpPr>
          <p:nvPr/>
        </p:nvSpPr>
        <p:spPr bwMode="auto">
          <a:xfrm>
            <a:off x="1141413" y="4191000"/>
            <a:ext cx="7102475" cy="12001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pt-BR">
                <a:solidFill>
                  <a:srgbClr val="000099"/>
                </a:solidFill>
              </a:rPr>
              <a:t>www.dsr.inpe.br/panamazon/pana_resultados.html</a:t>
            </a:r>
            <a:r>
              <a:rPr lang="pt-BR">
                <a:solidFill>
                  <a:srgbClr val="0000FF"/>
                </a:solidFill>
              </a:rPr>
              <a:t/>
            </a:r>
            <a:br>
              <a:rPr lang="pt-BR">
                <a:solidFill>
                  <a:srgbClr val="0000FF"/>
                </a:solidFill>
              </a:rPr>
            </a:br>
            <a:endParaRPr lang="pt-BR">
              <a:solidFill>
                <a:srgbClr val="0000FF"/>
              </a:solidFill>
            </a:endParaRPr>
          </a:p>
          <a:p>
            <a:endParaRPr lang="pt-BR">
              <a:solidFill>
                <a:srgbClr val="0000FF"/>
              </a:solidFill>
            </a:endParaRPr>
          </a:p>
        </p:txBody>
      </p:sp>
      <p:sp>
        <p:nvSpPr>
          <p:cNvPr id="214021" name="Text Box 5"/>
          <p:cNvSpPr txBox="1">
            <a:spLocks noChangeArrowheads="1"/>
          </p:cNvSpPr>
          <p:nvPr/>
        </p:nvSpPr>
        <p:spPr bwMode="auto">
          <a:xfrm>
            <a:off x="1804988" y="4752975"/>
            <a:ext cx="184150" cy="584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/>
              <a:t/>
            </a:r>
            <a:br>
              <a:rPr lang="pt-BR"/>
            </a:br>
            <a:endParaRPr lang="pt-BR"/>
          </a:p>
        </p:txBody>
      </p:sp>
      <p:sp>
        <p:nvSpPr>
          <p:cNvPr id="214022" name="Retângulo 6"/>
          <p:cNvSpPr>
            <a:spLocks noChangeArrowheads="1"/>
          </p:cNvSpPr>
          <p:nvPr/>
        </p:nvSpPr>
        <p:spPr bwMode="auto">
          <a:xfrm>
            <a:off x="1116013" y="4941888"/>
            <a:ext cx="69119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solidFill>
                  <a:srgbClr val="000099"/>
                </a:solidFill>
              </a:rPr>
              <a:t>www.dsr.inpe.br/laf/panamazonia/dados.html</a:t>
            </a:r>
            <a:r>
              <a:rPr lang="pt-BR">
                <a:solidFill>
                  <a:srgbClr val="0000FF"/>
                </a:solidFill>
              </a:rPr>
              <a:t/>
            </a:r>
            <a:br>
              <a:rPr lang="pt-BR">
                <a:solidFill>
                  <a:srgbClr val="0000FF"/>
                </a:solidFill>
              </a:rPr>
            </a:br>
            <a:endParaRPr lang="pt-BR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eca30AGO_5O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9275"/>
            <a:ext cx="9144000" cy="575945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01_10_05_300dp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7775" y="0"/>
            <a:ext cx="664845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3162B_17OUT2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-26988"/>
            <a:ext cx="6911975" cy="6911976"/>
          </a:xfrm>
          <a:prstGeom prst="rect">
            <a:avLst/>
          </a:prstGeom>
          <a:noFill/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/>
              <a:t>17 OUT 2005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23162B_02NOV2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-26988"/>
            <a:ext cx="6911975" cy="6911976"/>
          </a:xfrm>
          <a:prstGeom prst="rect">
            <a:avLst/>
          </a:prstGeom>
          <a:noFill/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b="1"/>
              <a:t>02 NOV 2005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23161B_14OUT2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44450"/>
            <a:ext cx="6769100" cy="6769100"/>
          </a:xfrm>
          <a:prstGeom prst="rect">
            <a:avLst/>
          </a:prstGeom>
          <a:noFill/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b="1"/>
              <a:t>14 OUT 2004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3162_27OUT19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-26988"/>
            <a:ext cx="6985000" cy="6985001"/>
          </a:xfrm>
          <a:prstGeom prst="rect">
            <a:avLst/>
          </a:prstGeom>
          <a:noFill/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b="1" dirty="0"/>
              <a:t>27 OUT 1997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Seca no Amazonas</a:t>
            </a: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4338" y="-804863"/>
            <a:ext cx="9972676" cy="8467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44780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20713"/>
            <a:ext cx="8229600" cy="561975"/>
          </a:xfrm>
        </p:spPr>
        <p:txBody>
          <a:bodyPr/>
          <a:lstStyle/>
          <a:p>
            <a:pPr algn="ctr"/>
            <a:r>
              <a:rPr lang="pt-BR" sz="2400" b="1" dirty="0"/>
              <a:t>Vazantes </a:t>
            </a:r>
            <a:r>
              <a:rPr lang="pt-BR" sz="2400" b="1" dirty="0" smtClean="0"/>
              <a:t>Negro/Solimões  El </a:t>
            </a:r>
            <a:r>
              <a:rPr lang="pt-BR" sz="2400" b="1" dirty="0" err="1" smtClean="0"/>
              <a:t>Niño</a:t>
            </a:r>
            <a:r>
              <a:rPr lang="pt-BR" sz="2400" b="1" dirty="0" smtClean="0"/>
              <a:t>  1997 e 2005 .</a:t>
            </a:r>
            <a:endParaRPr lang="pt-BR" sz="2400" b="1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413" name="Picture 5" descr="23161_29NOV2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628775"/>
            <a:ext cx="4032250" cy="4464050"/>
          </a:xfrm>
          <a:prstGeom prst="rect">
            <a:avLst/>
          </a:prstGeom>
          <a:noFill/>
        </p:spPr>
      </p:pic>
      <p:pic>
        <p:nvPicPr>
          <p:cNvPr id="17414" name="Picture 6" descr="23162B_02NOV2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628775"/>
            <a:ext cx="4032250" cy="4464050"/>
          </a:xfrm>
          <a:prstGeom prst="rect">
            <a:avLst/>
          </a:prstGeom>
          <a:noFill/>
        </p:spPr>
      </p:pic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2843213" y="1844675"/>
            <a:ext cx="12747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pt-BR" sz="1200" b="1"/>
              <a:t>29 NOV 2009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907704" y="2132856"/>
            <a:ext cx="1923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</a:rPr>
              <a:t>27 OUT 1997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156176" y="2247255"/>
            <a:ext cx="1940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</a:rPr>
              <a:t>02 NOV 2005</a:t>
            </a:r>
            <a:endParaRPr lang="pt-B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Text Box 2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pt-BR" sz="2000">
              <a:solidFill>
                <a:srgbClr val="000099"/>
              </a:solidFill>
              <a:latin typeface="Arial" pitchFamily="34" charset="0"/>
            </a:endParaRPr>
          </a:p>
        </p:txBody>
      </p:sp>
      <p:pic>
        <p:nvPicPr>
          <p:cNvPr id="220163" name="Picture 4" descr="C:\Temp\Panamazônia_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4038"/>
            <a:ext cx="9144000" cy="614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0" y="-2738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pt-BR" b="1" dirty="0" smtClean="0">
                <a:solidFill>
                  <a:schemeClr val="bg2"/>
                </a:solidFill>
              </a:rPr>
              <a:t>Visualização de Produtos do Projeto </a:t>
            </a:r>
            <a:r>
              <a:rPr lang="pt-BR" b="1" dirty="0" err="1" smtClean="0">
                <a:solidFill>
                  <a:schemeClr val="bg2"/>
                </a:solidFill>
              </a:rPr>
              <a:t>Panamazônia</a:t>
            </a:r>
            <a:r>
              <a:rPr lang="pt-BR" b="1" dirty="0" smtClean="0">
                <a:solidFill>
                  <a:schemeClr val="bg2"/>
                </a:solidFill>
              </a:rPr>
              <a:t> II </a:t>
            </a:r>
          </a:p>
          <a:p>
            <a:pPr algn="ctr" eaLnBrk="1" hangingPunct="1"/>
            <a:r>
              <a:rPr lang="pt-BR" b="1" dirty="0" smtClean="0">
                <a:solidFill>
                  <a:schemeClr val="bg2"/>
                </a:solidFill>
              </a:rPr>
              <a:t>Integrados à Plataforma  Google </a:t>
            </a:r>
            <a:r>
              <a:rPr lang="pt-BR" b="1" dirty="0" err="1" smtClean="0">
                <a:solidFill>
                  <a:schemeClr val="bg2"/>
                </a:solidFill>
              </a:rPr>
              <a:t>Earth</a:t>
            </a:r>
            <a:endParaRPr lang="pt-BR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32856"/>
            <a:ext cx="9142413" cy="1524000"/>
          </a:xfrm>
        </p:spPr>
        <p:txBody>
          <a:bodyPr/>
          <a:lstStyle/>
          <a:p>
            <a:pPr algn="ctr"/>
            <a:r>
              <a:rPr lang="pt-BR" sz="6000" dirty="0" smtClean="0"/>
              <a:t>Lago da Represa de Samuel</a:t>
            </a:r>
            <a:br>
              <a:rPr lang="pt-BR" sz="6000" dirty="0" smtClean="0"/>
            </a:br>
            <a:r>
              <a:rPr lang="pt-BR" sz="6000" dirty="0" smtClean="0"/>
              <a:t>RO</a:t>
            </a:r>
            <a:endParaRPr lang="pt-BR" sz="60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C:\Temp\cbers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81000"/>
            <a:ext cx="4343400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 descr="C:\Temp\cbers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81000"/>
            <a:ext cx="3505200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C:\Temp\cbers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187825"/>
            <a:ext cx="4343400" cy="26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C:\Temp\cbers4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4194175"/>
            <a:ext cx="4191000" cy="252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251520" y="-36513"/>
            <a:ext cx="38186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FF0066"/>
                </a:solidFill>
              </a:rPr>
              <a:t>CBERS - MSS   </a:t>
            </a:r>
            <a:r>
              <a:rPr lang="pt-BR" dirty="0">
                <a:solidFill>
                  <a:srgbClr val="FF0066"/>
                </a:solidFill>
              </a:rPr>
              <a:t>29/ 07/ 2000</a:t>
            </a:r>
            <a:endParaRPr lang="pt-BR" dirty="0"/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5241925" y="-3397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4572000" y="-36513"/>
            <a:ext cx="41581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FF0066"/>
                </a:solidFill>
              </a:rPr>
              <a:t>LANDSAT - TM    </a:t>
            </a:r>
            <a:r>
              <a:rPr lang="pt-BR" dirty="0">
                <a:solidFill>
                  <a:srgbClr val="FF0066"/>
                </a:solidFill>
              </a:rPr>
              <a:t>23/ 08/ 2000</a:t>
            </a: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2819400" y="2819400"/>
            <a:ext cx="457200" cy="3124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 flipH="1">
            <a:off x="1828800" y="2590800"/>
            <a:ext cx="457200" cy="3352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>
            <a:off x="6934200" y="2743200"/>
            <a:ext cx="685800" cy="3124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 flipH="1">
            <a:off x="6189663" y="2667000"/>
            <a:ext cx="228600" cy="3200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517" name="Line 13"/>
          <p:cNvSpPr>
            <a:spLocks noChangeShapeType="1"/>
          </p:cNvSpPr>
          <p:nvPr/>
        </p:nvSpPr>
        <p:spPr bwMode="auto">
          <a:xfrm>
            <a:off x="5486400" y="5715000"/>
            <a:ext cx="457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518" name="Line 14"/>
          <p:cNvSpPr>
            <a:spLocks noChangeShapeType="1"/>
          </p:cNvSpPr>
          <p:nvPr/>
        </p:nvSpPr>
        <p:spPr bwMode="auto">
          <a:xfrm flipH="1">
            <a:off x="5334000" y="5715000"/>
            <a:ext cx="152400" cy="304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>
            <a:off x="1101725" y="5715000"/>
            <a:ext cx="457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520" name="Line 16"/>
          <p:cNvSpPr>
            <a:spLocks noChangeShapeType="1"/>
          </p:cNvSpPr>
          <p:nvPr/>
        </p:nvSpPr>
        <p:spPr bwMode="auto">
          <a:xfrm flipH="1">
            <a:off x="914400" y="5697538"/>
            <a:ext cx="187325" cy="3984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C:\Amazônia\Valdete_Fotos\Foto_4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5538"/>
            <a:ext cx="9144000" cy="573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11"/>
          <p:cNvSpPr txBox="1"/>
          <p:nvPr/>
        </p:nvSpPr>
        <p:spPr>
          <a:xfrm>
            <a:off x="781050" y="312738"/>
            <a:ext cx="75676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Usina de Samuel</a:t>
            </a:r>
            <a:endParaRPr lang="en-GB" sz="32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Amazônia\Valdete_Fotos\Foto_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5538"/>
            <a:ext cx="9144000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11"/>
          <p:cNvSpPr txBox="1"/>
          <p:nvPr/>
        </p:nvSpPr>
        <p:spPr>
          <a:xfrm>
            <a:off x="781050" y="312738"/>
            <a:ext cx="75676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Lago da Represa de Samuel</a:t>
            </a:r>
            <a:endParaRPr lang="en-GB" sz="32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/>
          <p:cNvSpPr txBox="1"/>
          <p:nvPr/>
        </p:nvSpPr>
        <p:spPr>
          <a:xfrm>
            <a:off x="781050" y="116632"/>
            <a:ext cx="7567613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Seca do Lago </a:t>
            </a:r>
            <a:r>
              <a:rPr lang="pt-BR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da Represa de </a:t>
            </a:r>
            <a:r>
              <a:rPr lang="pt-BR" sz="3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Samuel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17 de Setembro de 2015 ( Imagem MODIS )</a:t>
            </a:r>
            <a:endParaRPr lang="en-GB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44066" name="Picture 2" descr="http://www.dsr.inpe.br/tmp/egidio/Modis17set2015.JPG"/>
          <p:cNvPicPr>
            <a:picLocks noChangeAspect="1" noChangeArrowheads="1"/>
          </p:cNvPicPr>
          <p:nvPr/>
        </p:nvPicPr>
        <p:blipFill>
          <a:blip r:embed="rId2" cstate="print"/>
          <a:srcRect t="11707"/>
          <a:stretch>
            <a:fillRect/>
          </a:stretch>
        </p:blipFill>
        <p:spPr bwMode="auto">
          <a:xfrm>
            <a:off x="2267744" y="1584000"/>
            <a:ext cx="4594860" cy="4561535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0" name="Picture 2" descr="http://www.dsr.inpe.br/tmp/egidio/Modis09jan2016.JPG"/>
          <p:cNvPicPr>
            <a:picLocks noChangeAspect="1" noChangeArrowheads="1"/>
          </p:cNvPicPr>
          <p:nvPr/>
        </p:nvPicPr>
        <p:blipFill>
          <a:blip r:embed="rId2" cstate="print"/>
          <a:srcRect t="11707"/>
          <a:stretch>
            <a:fillRect/>
          </a:stretch>
        </p:blipFill>
        <p:spPr bwMode="auto">
          <a:xfrm>
            <a:off x="2267739" y="1584000"/>
            <a:ext cx="4594860" cy="4561474"/>
          </a:xfrm>
          <a:prstGeom prst="rect">
            <a:avLst/>
          </a:prstGeom>
          <a:noFill/>
        </p:spPr>
      </p:pic>
      <p:sp>
        <p:nvSpPr>
          <p:cNvPr id="4" name="TextBox 11"/>
          <p:cNvSpPr txBox="1"/>
          <p:nvPr/>
        </p:nvSpPr>
        <p:spPr>
          <a:xfrm>
            <a:off x="781050" y="116632"/>
            <a:ext cx="7567613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Seca do Lago </a:t>
            </a:r>
            <a:r>
              <a:rPr lang="pt-BR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da Represa de </a:t>
            </a:r>
            <a:r>
              <a:rPr lang="pt-BR" sz="3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Samuel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09 de Janeiro de 2016 ( Imagem MODIS )</a:t>
            </a:r>
            <a:endParaRPr lang="en-GB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32856"/>
            <a:ext cx="9142413" cy="1524000"/>
          </a:xfrm>
        </p:spPr>
        <p:txBody>
          <a:bodyPr/>
          <a:lstStyle/>
          <a:p>
            <a:pPr algn="ctr"/>
            <a:r>
              <a:rPr lang="pt-BR" sz="6000" dirty="0" smtClean="0"/>
              <a:t>Cheia do Rio Mamoré - RO</a:t>
            </a:r>
            <a:endParaRPr lang="pt-BR" sz="60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heia do Mamoré.JPG"/>
          <p:cNvPicPr>
            <a:picLocks noChangeAspect="1"/>
          </p:cNvPicPr>
          <p:nvPr/>
        </p:nvPicPr>
        <p:blipFill>
          <a:blip r:embed="rId2" cstate="print"/>
          <a:srcRect l="12850" t="10101"/>
          <a:stretch>
            <a:fillRect/>
          </a:stretch>
        </p:blipFill>
        <p:spPr>
          <a:xfrm>
            <a:off x="2195736" y="44624"/>
            <a:ext cx="6160475" cy="681337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732240" y="836712"/>
            <a:ext cx="1503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solidFill>
                  <a:srgbClr val="FFFF00"/>
                </a:solidFill>
              </a:rPr>
              <a:t>Período Normal</a:t>
            </a:r>
            <a:endParaRPr lang="pt-BR" sz="1600" dirty="0">
              <a:solidFill>
                <a:srgbClr val="FFFF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699792" y="1352962"/>
            <a:ext cx="24737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solidFill>
                  <a:srgbClr val="FFFF00"/>
                </a:solidFill>
              </a:rPr>
              <a:t>Áreas escuras de Inundação</a:t>
            </a:r>
          </a:p>
          <a:p>
            <a:endParaRPr lang="pt-B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heia do Mamoré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548680"/>
            <a:ext cx="7366795" cy="1167755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C:\TempEI4\Fotos da batcaverna\DSCF29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8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ext Box 2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pt-BR" sz="2000">
              <a:solidFill>
                <a:srgbClr val="000099"/>
              </a:solidFill>
              <a:latin typeface="Arial" pitchFamily="34" charset="0"/>
            </a:endParaRPr>
          </a:p>
        </p:txBody>
      </p:sp>
      <p:pic>
        <p:nvPicPr>
          <p:cNvPr id="221187" name="Picture 4" descr="C:\Temp\Panamazônia_8.gif"/>
          <p:cNvPicPr>
            <a:picLocks noChangeAspect="1" noChangeArrowheads="1"/>
          </p:cNvPicPr>
          <p:nvPr/>
        </p:nvPicPr>
        <p:blipFill>
          <a:blip r:embed="rId2" cstate="print"/>
          <a:srcRect b="34592"/>
          <a:stretch>
            <a:fillRect/>
          </a:stretch>
        </p:blipFill>
        <p:spPr bwMode="auto">
          <a:xfrm>
            <a:off x="-10707" y="980728"/>
            <a:ext cx="9131911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0" y="-2738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pt-BR" b="1" dirty="0" smtClean="0">
                <a:solidFill>
                  <a:schemeClr val="bg2"/>
                </a:solidFill>
              </a:rPr>
              <a:t>Detalhe de Produtos do Projeto </a:t>
            </a:r>
            <a:r>
              <a:rPr lang="pt-BR" b="1" dirty="0" err="1" smtClean="0">
                <a:solidFill>
                  <a:schemeClr val="bg2"/>
                </a:solidFill>
              </a:rPr>
              <a:t>Panamazônia</a:t>
            </a:r>
            <a:r>
              <a:rPr lang="pt-BR" b="1" dirty="0" smtClean="0">
                <a:solidFill>
                  <a:schemeClr val="bg2"/>
                </a:solidFill>
              </a:rPr>
              <a:t> II </a:t>
            </a:r>
          </a:p>
          <a:p>
            <a:pPr algn="ctr" eaLnBrk="1" hangingPunct="1"/>
            <a:r>
              <a:rPr lang="pt-BR" b="1" dirty="0" smtClean="0">
                <a:solidFill>
                  <a:schemeClr val="bg2"/>
                </a:solidFill>
              </a:rPr>
              <a:t>Integrados à Plataforma Google </a:t>
            </a:r>
            <a:r>
              <a:rPr lang="pt-BR" b="1" dirty="0" err="1" smtClean="0">
                <a:solidFill>
                  <a:schemeClr val="bg2"/>
                </a:solidFill>
              </a:rPr>
              <a:t>Earth</a:t>
            </a:r>
            <a:endParaRPr lang="pt-BR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C:\TempEI4\Fotos da batcaverna\DSCF29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 descr="C:\TempEI4\Fotos da batcaverna\10411017_10203886692428379_269728736985988512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88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2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pt-BR" sz="20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214019" name="Text Box 3"/>
          <p:cNvSpPr txBox="1">
            <a:spLocks noChangeArrowheads="1"/>
          </p:cNvSpPr>
          <p:nvPr/>
        </p:nvSpPr>
        <p:spPr bwMode="auto">
          <a:xfrm>
            <a:off x="2057400" y="3079750"/>
            <a:ext cx="4881563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0000CC"/>
                </a:solidFill>
              </a:rPr>
              <a:t>A  ESTRATÉGIA DE PARCERIAS</a:t>
            </a:r>
          </a:p>
        </p:txBody>
      </p:sp>
      <p:sp>
        <p:nvSpPr>
          <p:cNvPr id="214020" name="Text Box 4"/>
          <p:cNvSpPr txBox="1">
            <a:spLocks noChangeArrowheads="1"/>
          </p:cNvSpPr>
          <p:nvPr/>
        </p:nvSpPr>
        <p:spPr bwMode="auto">
          <a:xfrm>
            <a:off x="1141413" y="4191000"/>
            <a:ext cx="7102475" cy="12001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pt-BR">
                <a:solidFill>
                  <a:srgbClr val="000099"/>
                </a:solidFill>
              </a:rPr>
              <a:t>www.dsr.inpe.br/panamazon/pana_resultados.html</a:t>
            </a:r>
            <a:r>
              <a:rPr lang="pt-BR">
                <a:solidFill>
                  <a:srgbClr val="0000FF"/>
                </a:solidFill>
              </a:rPr>
              <a:t/>
            </a:r>
            <a:br>
              <a:rPr lang="pt-BR">
                <a:solidFill>
                  <a:srgbClr val="0000FF"/>
                </a:solidFill>
              </a:rPr>
            </a:br>
            <a:endParaRPr lang="pt-BR">
              <a:solidFill>
                <a:srgbClr val="0000FF"/>
              </a:solidFill>
            </a:endParaRPr>
          </a:p>
          <a:p>
            <a:endParaRPr lang="pt-BR">
              <a:solidFill>
                <a:srgbClr val="0000FF"/>
              </a:solidFill>
            </a:endParaRPr>
          </a:p>
        </p:txBody>
      </p:sp>
      <p:sp>
        <p:nvSpPr>
          <p:cNvPr id="214021" name="Text Box 5"/>
          <p:cNvSpPr txBox="1">
            <a:spLocks noChangeArrowheads="1"/>
          </p:cNvSpPr>
          <p:nvPr/>
        </p:nvSpPr>
        <p:spPr bwMode="auto">
          <a:xfrm>
            <a:off x="1804988" y="4752975"/>
            <a:ext cx="184150" cy="584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/>
              <a:t/>
            </a:r>
            <a:br>
              <a:rPr lang="pt-BR"/>
            </a:br>
            <a:endParaRPr lang="pt-BR"/>
          </a:p>
        </p:txBody>
      </p:sp>
      <p:sp>
        <p:nvSpPr>
          <p:cNvPr id="214022" name="Retângulo 6"/>
          <p:cNvSpPr>
            <a:spLocks noChangeArrowheads="1"/>
          </p:cNvSpPr>
          <p:nvPr/>
        </p:nvSpPr>
        <p:spPr bwMode="auto">
          <a:xfrm>
            <a:off x="1116013" y="4941888"/>
            <a:ext cx="69119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solidFill>
                  <a:srgbClr val="000099"/>
                </a:solidFill>
              </a:rPr>
              <a:t>www.dsr.inpe.br/laf/panamazonia/dados.html</a:t>
            </a:r>
            <a:r>
              <a:rPr lang="pt-BR">
                <a:solidFill>
                  <a:srgbClr val="0000FF"/>
                </a:solidFill>
              </a:rPr>
              <a:t/>
            </a:r>
            <a:br>
              <a:rPr lang="pt-BR">
                <a:solidFill>
                  <a:srgbClr val="0000FF"/>
                </a:solidFill>
              </a:rPr>
            </a:br>
            <a:endParaRPr lang="pt-BR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2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20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0" y="2054458"/>
            <a:ext cx="9144000" cy="144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0099"/>
                </a:solidFill>
              </a:rPr>
              <a:t>PROJETO  </a:t>
            </a:r>
            <a:r>
              <a:rPr lang="pt-BR" sz="2800" b="1" dirty="0">
                <a:solidFill>
                  <a:srgbClr val="000099"/>
                </a:solidFill>
              </a:rPr>
              <a:t>PANAMAZONIA </a:t>
            </a:r>
            <a:r>
              <a:rPr lang="pt-BR" sz="2800" b="1" dirty="0" smtClean="0">
                <a:solidFill>
                  <a:srgbClr val="000099"/>
                </a:solidFill>
              </a:rPr>
              <a:t>II</a:t>
            </a:r>
            <a:endParaRPr lang="pt-BR" sz="2800" b="1" dirty="0">
              <a:solidFill>
                <a:srgbClr val="000099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t-BR" sz="2000" dirty="0" smtClean="0">
                <a:solidFill>
                  <a:srgbClr val="000099"/>
                </a:solidFill>
              </a:rPr>
              <a:t>POSSIBILIDADE DE CRIAÇÃO DE UMA SALA DE RESPOSTA  RÁPIDA...</a:t>
            </a:r>
          </a:p>
          <a:p>
            <a:pPr algn="ctr">
              <a:lnSpc>
                <a:spcPct val="150000"/>
              </a:lnSpc>
            </a:pPr>
            <a:r>
              <a:rPr lang="pt-BR" sz="2000" dirty="0" smtClean="0">
                <a:solidFill>
                  <a:srgbClr val="000099"/>
                </a:solidFill>
              </a:rPr>
              <a:t>EXEMPLOS NOS PRÓXIMOS SLIDES </a:t>
            </a:r>
            <a:endParaRPr lang="pt-BR" sz="20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algn="ctr"/>
            <a:r>
              <a:rPr lang="pt-BR" dirty="0"/>
              <a:t>Seca no Amazonas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589088"/>
            <a:ext cx="8302625" cy="4565650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44780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4338" y="-804863"/>
            <a:ext cx="9972676" cy="8467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76808"/>
            <a:ext cx="9142413" cy="1524000"/>
          </a:xfrm>
        </p:spPr>
        <p:txBody>
          <a:bodyPr/>
          <a:lstStyle/>
          <a:p>
            <a:pPr algn="ctr"/>
            <a:r>
              <a:rPr lang="pt-BR" dirty="0"/>
              <a:t>Seca no </a:t>
            </a:r>
            <a:r>
              <a:rPr lang="pt-BR" dirty="0" smtClean="0"/>
              <a:t>Amazonas </a:t>
            </a:r>
            <a:r>
              <a:rPr lang="pt-BR" dirty="0"/>
              <a:t>2005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684512"/>
            <a:ext cx="9144000" cy="1752600"/>
          </a:xfrm>
        </p:spPr>
        <p:txBody>
          <a:bodyPr/>
          <a:lstStyle/>
          <a:p>
            <a:pPr algn="ctr"/>
            <a:r>
              <a:rPr lang="pt-BR" sz="20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P.R.Martini</a:t>
            </a:r>
            <a:endParaRPr lang="pt-BR" sz="20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 algn="ctr"/>
            <a:r>
              <a:rPr lang="pt-BR" sz="20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Oton</a:t>
            </a:r>
            <a:r>
              <a:rPr lang="pt-BR" sz="20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Bastos</a:t>
            </a:r>
          </a:p>
          <a:p>
            <a:pPr algn="ctr"/>
            <a:r>
              <a:rPr lang="pt-BR" sz="20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martini</a:t>
            </a:r>
            <a:r>
              <a:rPr lang="pt-BR" sz="20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,on@dsr.inpe.br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30_08_05_300dp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7775" y="0"/>
            <a:ext cx="664845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nérico (padrão)">
  <a:themeElements>
    <a:clrScheme name="Genérico (padrão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Genérico (padrão)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érico (padrão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érico (padrão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érico (padrão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C:\Arquivos de programas\Microsoft Office\Modelos\Apresentações\Genérico (padrão).pot</Template>
  <TotalTime>37756</TotalTime>
  <Words>171</Words>
  <Application>Microsoft Office PowerPoint</Application>
  <PresentationFormat>Apresentação na tela (4:3)</PresentationFormat>
  <Paragraphs>42</Paragraphs>
  <Slides>32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3" baseType="lpstr">
      <vt:lpstr>Genérico (padrão)</vt:lpstr>
      <vt:lpstr>Slide 1</vt:lpstr>
      <vt:lpstr>Slide 2</vt:lpstr>
      <vt:lpstr>Slide 3</vt:lpstr>
      <vt:lpstr>Slide 4</vt:lpstr>
      <vt:lpstr>Seca no Amazonas</vt:lpstr>
      <vt:lpstr>Slide 6</vt:lpstr>
      <vt:lpstr>Slide 7</vt:lpstr>
      <vt:lpstr>Seca no Amazonas 2005</vt:lpstr>
      <vt:lpstr>Slide 9</vt:lpstr>
      <vt:lpstr>Slide 10</vt:lpstr>
      <vt:lpstr>Slide 11</vt:lpstr>
      <vt:lpstr>17 OUT 2005</vt:lpstr>
      <vt:lpstr>02 NOV 2005</vt:lpstr>
      <vt:lpstr>14 OUT 2004</vt:lpstr>
      <vt:lpstr>27 OUT 1997</vt:lpstr>
      <vt:lpstr>Seca no Amazonas</vt:lpstr>
      <vt:lpstr>Slide 17</vt:lpstr>
      <vt:lpstr>Slide 18</vt:lpstr>
      <vt:lpstr>Vazantes Negro/Solimões  El Niño  1997 e 2005 .</vt:lpstr>
      <vt:lpstr>Lago da Represa de Samuel RO</vt:lpstr>
      <vt:lpstr>Slide 21</vt:lpstr>
      <vt:lpstr>Slide 22</vt:lpstr>
      <vt:lpstr>Slide 23</vt:lpstr>
      <vt:lpstr>Slide 24</vt:lpstr>
      <vt:lpstr>Slide 25</vt:lpstr>
      <vt:lpstr>Cheia do Rio Mamoré - RO</vt:lpstr>
      <vt:lpstr>Slide 27</vt:lpstr>
      <vt:lpstr>Slide 28</vt:lpstr>
      <vt:lpstr>Slide 29</vt:lpstr>
      <vt:lpstr>Slide 30</vt:lpstr>
      <vt:lpstr>Slide 31</vt:lpstr>
      <vt:lpstr>Slide 32</vt:lpstr>
    </vt:vector>
  </TitlesOfParts>
  <Company>INPE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</dc:title>
  <dc:creator>Valdete Duarte</dc:creator>
  <cp:lastModifiedBy>valdete</cp:lastModifiedBy>
  <cp:revision>592</cp:revision>
  <dcterms:created xsi:type="dcterms:W3CDTF">2000-05-19T12:09:41Z</dcterms:created>
  <dcterms:modified xsi:type="dcterms:W3CDTF">2017-11-13T13:34:59Z</dcterms:modified>
</cp:coreProperties>
</file>